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5"/>
  </p:notesMasterIdLst>
  <p:sldIdLst>
    <p:sldId id="256" r:id="rId2"/>
    <p:sldId id="259" r:id="rId3"/>
    <p:sldId id="262" r:id="rId4"/>
    <p:sldId id="261" r:id="rId5"/>
    <p:sldId id="340" r:id="rId6"/>
    <p:sldId id="275" r:id="rId7"/>
    <p:sldId id="341" r:id="rId8"/>
    <p:sldId id="287" r:id="rId9"/>
    <p:sldId id="342" r:id="rId10"/>
    <p:sldId id="271" r:id="rId11"/>
    <p:sldId id="265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263" r:id="rId23"/>
    <p:sldId id="318" r:id="rId2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IBM Plex Sans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824E87-D491-4A08-8237-3262AF98014D}">
  <a:tblStyle styleId="{71824E87-D491-4A08-8237-3262AF980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>
        <p:scale>
          <a:sx n="133" d="100"/>
          <a:sy n="133" d="100"/>
        </p:scale>
        <p:origin x="104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739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23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70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1710476bc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1710476bc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64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330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149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08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590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f38a612b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f38a612b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410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069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1173cd25692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1173cd25692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7fc7cce3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7fc7cce3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7fc7cce3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7fc7cce3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9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7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3808d40dd4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3808d40dd4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1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533426" y="-1466850"/>
            <a:ext cx="8077200" cy="8077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1643638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 idx="2"/>
          </p:nvPr>
        </p:nvSpPr>
        <p:spPr>
          <a:xfrm>
            <a:off x="4994750" y="211296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4994747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3"/>
          </p:nvPr>
        </p:nvSpPr>
        <p:spPr>
          <a:xfrm>
            <a:off x="1643813" y="2621735"/>
            <a:ext cx="2505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7652602" y="4829929"/>
            <a:ext cx="1163678" cy="63948"/>
            <a:chOff x="3779200" y="1371600"/>
            <a:chExt cx="1992600" cy="109500"/>
          </a:xfrm>
        </p:grpSpPr>
        <p:sp>
          <p:nvSpPr>
            <p:cNvPr id="242" name="Google Shape;242;p3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45764"/>
          <a:stretch/>
        </p:blipFill>
        <p:spPr>
          <a:xfrm>
            <a:off x="4417450" y="4340975"/>
            <a:ext cx="2441750" cy="80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0"/>
          <p:cNvGrpSpPr/>
          <p:nvPr/>
        </p:nvGrpSpPr>
        <p:grpSpPr>
          <a:xfrm>
            <a:off x="7451325" y="466663"/>
            <a:ext cx="1154625" cy="430500"/>
            <a:chOff x="4042650" y="642025"/>
            <a:chExt cx="1154625" cy="430500"/>
          </a:xfrm>
        </p:grpSpPr>
        <p:sp>
          <p:nvSpPr>
            <p:cNvPr id="251" name="Google Shape;251;p3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0"/>
          <p:cNvSpPr/>
          <p:nvPr/>
        </p:nvSpPr>
        <p:spPr>
          <a:xfrm>
            <a:off x="571425" y="4173588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rot="10800000" flipH="1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 hasCustomPrompt="1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13100" y="1211300"/>
            <a:ext cx="36615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713100" y="3772800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0"/>
            <a:ext cx="3130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6314175" y="122925"/>
            <a:ext cx="3130200" cy="3130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10800000" flipH="1">
            <a:off x="-812075" y="-728325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2281800" y="1417225"/>
            <a:ext cx="45804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2281800" y="2174075"/>
            <a:ext cx="45804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1" r:id="rId6"/>
    <p:sldLayoutId id="2147483663" r:id="rId7"/>
    <p:sldLayoutId id="2147483665" r:id="rId8"/>
    <p:sldLayoutId id="2147483669" r:id="rId9"/>
    <p:sldLayoutId id="2147483676" r:id="rId10"/>
    <p:sldLayoutId id="2147483695" r:id="rId11"/>
    <p:sldLayoutId id="2147483698" r:id="rId12"/>
    <p:sldLayoutId id="2147483699" r:id="rId13"/>
    <p:sldLayoutId id="2147483700" r:id="rId14"/>
    <p:sldLayoutId id="214748370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16635" y="17925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572000" y="425720"/>
            <a:ext cx="41916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4000" dirty="0"/>
              <a:t>心臟衰竭</a:t>
            </a:r>
            <a:r>
              <a:rPr lang="zh-TW" altLang="en-US" sz="4000" dirty="0"/>
              <a:t>的預測</a:t>
            </a:r>
            <a:endParaRPr sz="400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658293" y="2878339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資管三甲</a:t>
            </a:r>
            <a:r>
              <a:rPr lang="zh-TW" altLang="en-US" sz="1400" dirty="0"/>
              <a:t> </a:t>
            </a:r>
            <a:r>
              <a:rPr lang="en" sz="1400" dirty="0"/>
              <a:t>110306011 </a:t>
            </a:r>
            <a:r>
              <a:rPr lang="en" sz="1400" dirty="0" err="1"/>
              <a:t>盧柏瑜</a:t>
            </a:r>
            <a:endParaRPr sz="1400"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76"/>
          <p:cNvGrpSpPr/>
          <p:nvPr/>
        </p:nvGrpSpPr>
        <p:grpSpPr>
          <a:xfrm rot="10800000" flipH="1">
            <a:off x="3026452" y="22305"/>
            <a:ext cx="2724785" cy="350705"/>
            <a:chOff x="198225" y="4390550"/>
            <a:chExt cx="3765075" cy="484600"/>
          </a:xfrm>
        </p:grpSpPr>
        <p:sp>
          <p:nvSpPr>
            <p:cNvPr id="923" name="Google Shape;923;p7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ADA6E75-8CDE-2A0A-BC6E-7ECD9565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6" y="1796094"/>
            <a:ext cx="3941914" cy="307592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DB92B5-FC11-B13B-70C1-D967DE7B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080" y="1796094"/>
            <a:ext cx="3941914" cy="31044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6D23C5F-89EB-CD11-E40C-EB36F9BC0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40" y="213920"/>
            <a:ext cx="2873203" cy="1436602"/>
          </a:xfrm>
          <a:prstGeom prst="rect">
            <a:avLst/>
          </a:prstGeom>
        </p:spPr>
      </p:pic>
      <p:sp>
        <p:nvSpPr>
          <p:cNvPr id="18" name="Google Shape;718;p66">
            <a:extLst>
              <a:ext uri="{FF2B5EF4-FFF2-40B4-BE49-F238E27FC236}">
                <a16:creationId xmlns:a16="http://schemas.microsoft.com/office/drawing/2014/main" id="{6003DF7E-BDD1-1EE5-C9BF-50F0F7189A83}"/>
              </a:ext>
            </a:extLst>
          </p:cNvPr>
          <p:cNvSpPr txBox="1">
            <a:spLocks/>
          </p:cNvSpPr>
          <p:nvPr/>
        </p:nvSpPr>
        <p:spPr>
          <a:xfrm>
            <a:off x="3998196" y="890488"/>
            <a:ext cx="5371682" cy="139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dirty="0"/>
              <a:t>EB_LG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，</a:t>
            </a:r>
            <a:r>
              <a:rPr lang="en-US" altLang="zh-TW" dirty="0"/>
              <a:t>AUC</a:t>
            </a:r>
            <a:r>
              <a:rPr lang="zh-TW" altLang="en-US" dirty="0"/>
              <a:t>值是四種</a:t>
            </a:r>
            <a:r>
              <a:rPr lang="en-US" altLang="zh-TW" dirty="0"/>
              <a:t>Model</a:t>
            </a:r>
          </a:p>
          <a:p>
            <a:pPr marL="0" indent="0" algn="l"/>
            <a:r>
              <a:rPr lang="zh-TW" altLang="en-US" dirty="0"/>
              <a:t>內最高的最終選擇</a:t>
            </a:r>
            <a:endParaRPr lang="en-US" altLang="zh-TW" sz="2000" b="1" dirty="0"/>
          </a:p>
          <a:p>
            <a:pPr marL="0" indent="0"/>
            <a:endParaRPr lang="en-US" altLang="zh-TW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620088" y="701572"/>
            <a:ext cx="36615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EB_LG Model</a:t>
            </a:r>
            <a:endParaRPr dirty="0"/>
          </a:p>
        </p:txBody>
      </p:sp>
      <p:sp>
        <p:nvSpPr>
          <p:cNvPr id="772" name="Google Shape;772;p70"/>
          <p:cNvSpPr txBox="1">
            <a:spLocks noGrp="1"/>
          </p:cNvSpPr>
          <p:nvPr>
            <p:ph type="subTitle" idx="1"/>
          </p:nvPr>
        </p:nvSpPr>
        <p:spPr>
          <a:xfrm>
            <a:off x="620088" y="1503622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error_criterion</a:t>
            </a:r>
            <a:r>
              <a:rPr lang="en" dirty="0"/>
              <a:t> : 0.3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num_epochs</a:t>
            </a:r>
            <a:r>
              <a:rPr lang="en" dirty="0"/>
              <a:t>: 50</a:t>
            </a:r>
            <a:endParaRPr dirty="0"/>
          </a:p>
        </p:txBody>
      </p:sp>
      <p:grpSp>
        <p:nvGrpSpPr>
          <p:cNvPr id="773" name="Google Shape;773;p70"/>
          <p:cNvGrpSpPr/>
          <p:nvPr/>
        </p:nvGrpSpPr>
        <p:grpSpPr>
          <a:xfrm>
            <a:off x="0" y="3189450"/>
            <a:ext cx="3765075" cy="484600"/>
            <a:chOff x="198225" y="4390550"/>
            <a:chExt cx="3765075" cy="484600"/>
          </a:xfrm>
        </p:grpSpPr>
        <p:sp>
          <p:nvSpPr>
            <p:cNvPr id="774" name="Google Shape;774;p7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3575862" y="649031"/>
            <a:ext cx="685039" cy="255416"/>
            <a:chOff x="4042650" y="642025"/>
            <a:chExt cx="1154625" cy="430500"/>
          </a:xfrm>
        </p:grpSpPr>
        <p:sp>
          <p:nvSpPr>
            <p:cNvPr id="777" name="Google Shape;777;p7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70"/>
          <p:cNvGrpSpPr/>
          <p:nvPr/>
        </p:nvGrpSpPr>
        <p:grpSpPr>
          <a:xfrm>
            <a:off x="816502" y="3538579"/>
            <a:ext cx="1163678" cy="63948"/>
            <a:chOff x="3779200" y="1371600"/>
            <a:chExt cx="1992600" cy="109500"/>
          </a:xfrm>
        </p:grpSpPr>
        <p:sp>
          <p:nvSpPr>
            <p:cNvPr id="780" name="Google Shape;780;p7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70"/>
          <p:cNvSpPr/>
          <p:nvPr/>
        </p:nvSpPr>
        <p:spPr>
          <a:xfrm>
            <a:off x="5350812" y="1028706"/>
            <a:ext cx="3173100" cy="3575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990C4C-00BC-686F-BBB5-CD15E19E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2" y="904447"/>
            <a:ext cx="4379837" cy="36772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DB1C9F-E7B3-3638-274A-A0CD3D425A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9" r="467"/>
          <a:stretch/>
        </p:blipFill>
        <p:spPr bwMode="auto">
          <a:xfrm>
            <a:off x="620088" y="2222612"/>
            <a:ext cx="3456073" cy="2458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336F4B31-4B2D-A0B7-552F-6CEE5360CB84}"/>
              </a:ext>
            </a:extLst>
          </p:cNvPr>
          <p:cNvSpPr/>
          <p:nvPr/>
        </p:nvSpPr>
        <p:spPr>
          <a:xfrm>
            <a:off x="2158461" y="3188935"/>
            <a:ext cx="977900" cy="9017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1226903" y="789667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612306" y="1033321"/>
            <a:ext cx="552115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Network-Tuning</a:t>
            </a:r>
            <a:endParaRPr dirty="0"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1129103" y="1090705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E0228E58-89C1-DBFD-141E-3CBB6AE24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9" r="467"/>
          <a:stretch/>
        </p:blipFill>
        <p:spPr bwMode="auto">
          <a:xfrm>
            <a:off x="2946185" y="2096013"/>
            <a:ext cx="3251630" cy="2312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611021E-282D-25B4-3158-4B561E2580DD}"/>
              </a:ext>
            </a:extLst>
          </p:cNvPr>
          <p:cNvSpPr/>
          <p:nvPr/>
        </p:nvSpPr>
        <p:spPr>
          <a:xfrm>
            <a:off x="3048000" y="2794000"/>
            <a:ext cx="762000" cy="5980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067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18;p66">
            <a:extLst>
              <a:ext uri="{FF2B5EF4-FFF2-40B4-BE49-F238E27FC236}">
                <a16:creationId xmlns:a16="http://schemas.microsoft.com/office/drawing/2014/main" id="{6003DF7E-BDD1-1EE5-C9BF-50F0F7189A83}"/>
              </a:ext>
            </a:extLst>
          </p:cNvPr>
          <p:cNvSpPr txBox="1">
            <a:spLocks/>
          </p:cNvSpPr>
          <p:nvPr/>
        </p:nvSpPr>
        <p:spPr>
          <a:xfrm>
            <a:off x="4203544" y="924069"/>
            <a:ext cx="5371682" cy="139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dirty="0" err="1"/>
              <a:t>Regularizing_LG_UA</a:t>
            </a:r>
            <a:r>
              <a:rPr lang="zh-TW" altLang="en-US" sz="2000" b="1" dirty="0"/>
              <a:t> 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，</a:t>
            </a:r>
            <a:r>
              <a:rPr lang="en-US" altLang="zh-TW" dirty="0"/>
              <a:t>AUC</a:t>
            </a:r>
            <a:r>
              <a:rPr lang="zh-TW" altLang="en-US" dirty="0"/>
              <a:t>值</a:t>
            </a:r>
            <a:endParaRPr lang="en-US" altLang="zh-TW" dirty="0"/>
          </a:p>
          <a:p>
            <a:pPr marL="0" indent="0" algn="l"/>
            <a:r>
              <a:rPr lang="zh-TW" altLang="en-US" dirty="0"/>
              <a:t>在五種</a:t>
            </a:r>
            <a:r>
              <a:rPr lang="en-US" altLang="zh-TW" dirty="0"/>
              <a:t>Model</a:t>
            </a:r>
            <a:r>
              <a:rPr lang="zh-TW" altLang="en-US" dirty="0"/>
              <a:t>內有好表現</a:t>
            </a:r>
            <a:r>
              <a:rPr lang="en-US" altLang="zh-TW" dirty="0"/>
              <a:t> </a:t>
            </a:r>
            <a:endParaRPr lang="en-US" altLang="zh-TW" sz="2000" b="1" dirty="0"/>
          </a:p>
          <a:p>
            <a:pPr marL="0" indent="0"/>
            <a:endParaRPr lang="en-US" altLang="zh-TW" dirty="0"/>
          </a:p>
        </p:txBody>
      </p:sp>
      <p:sp>
        <p:nvSpPr>
          <p:cNvPr id="2" name="Google Shape;771;p70">
            <a:extLst>
              <a:ext uri="{FF2B5EF4-FFF2-40B4-BE49-F238E27FC236}">
                <a16:creationId xmlns:a16="http://schemas.microsoft.com/office/drawing/2014/main" id="{549AC99D-91C4-929E-1012-A31AEFBC3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3544" y="322001"/>
            <a:ext cx="3661500" cy="68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Regularizing：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34A818-491C-9840-36DB-727AE71F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7" y="533783"/>
            <a:ext cx="3772621" cy="9068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73C4CB-B5C3-B351-1DE6-9CDCCCD9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9" y="1878223"/>
            <a:ext cx="3772621" cy="29432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6C699FE-7430-E470-322E-D6E8802EC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932" y="1878224"/>
            <a:ext cx="3699470" cy="2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620088" y="539394"/>
            <a:ext cx="4969598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Regularizing_LG_UA</a:t>
            </a:r>
            <a:endParaRPr dirty="0"/>
          </a:p>
        </p:txBody>
      </p:sp>
      <p:sp>
        <p:nvSpPr>
          <p:cNvPr id="772" name="Google Shape;772;p70"/>
          <p:cNvSpPr txBox="1">
            <a:spLocks noGrp="1"/>
          </p:cNvSpPr>
          <p:nvPr>
            <p:ph type="subTitle" idx="1"/>
          </p:nvPr>
        </p:nvSpPr>
        <p:spPr>
          <a:xfrm>
            <a:off x="783258" y="1699783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L2 Regularization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error_criterion</a:t>
            </a:r>
            <a:r>
              <a:rPr lang="en" sz="1600" dirty="0"/>
              <a:t> : 0.3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n: 0.01</a:t>
            </a:r>
            <a:endParaRPr sz="1600" dirty="0"/>
          </a:p>
        </p:txBody>
      </p:sp>
      <p:grpSp>
        <p:nvGrpSpPr>
          <p:cNvPr id="773" name="Google Shape;773;p70"/>
          <p:cNvGrpSpPr/>
          <p:nvPr/>
        </p:nvGrpSpPr>
        <p:grpSpPr>
          <a:xfrm>
            <a:off x="0" y="3189450"/>
            <a:ext cx="3765075" cy="484600"/>
            <a:chOff x="198225" y="4390550"/>
            <a:chExt cx="3765075" cy="484600"/>
          </a:xfrm>
        </p:grpSpPr>
        <p:sp>
          <p:nvSpPr>
            <p:cNvPr id="774" name="Google Shape;774;p7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70"/>
          <p:cNvGrpSpPr/>
          <p:nvPr/>
        </p:nvGrpSpPr>
        <p:grpSpPr>
          <a:xfrm>
            <a:off x="816502" y="3538579"/>
            <a:ext cx="1163678" cy="63948"/>
            <a:chOff x="3779200" y="1371600"/>
            <a:chExt cx="1992600" cy="109500"/>
          </a:xfrm>
        </p:grpSpPr>
        <p:sp>
          <p:nvSpPr>
            <p:cNvPr id="780" name="Google Shape;780;p7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70"/>
          <p:cNvSpPr/>
          <p:nvPr/>
        </p:nvSpPr>
        <p:spPr>
          <a:xfrm>
            <a:off x="5350812" y="1028706"/>
            <a:ext cx="3173100" cy="35754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A217AF-30DC-AD99-34DA-167BA035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25" y="1302412"/>
            <a:ext cx="3656404" cy="34384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0B1F9E-903B-E1A0-0974-7DF62118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2" y="3003455"/>
            <a:ext cx="3892503" cy="15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4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718;p66">
            <a:extLst>
              <a:ext uri="{FF2B5EF4-FFF2-40B4-BE49-F238E27FC236}">
                <a16:creationId xmlns:a16="http://schemas.microsoft.com/office/drawing/2014/main" id="{6003DF7E-BDD1-1EE5-C9BF-50F0F7189A83}"/>
              </a:ext>
            </a:extLst>
          </p:cNvPr>
          <p:cNvSpPr txBox="1">
            <a:spLocks/>
          </p:cNvSpPr>
          <p:nvPr/>
        </p:nvSpPr>
        <p:spPr>
          <a:xfrm>
            <a:off x="4203544" y="924069"/>
            <a:ext cx="5371682" cy="139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dirty="0"/>
              <a:t>2</a:t>
            </a:r>
            <a:r>
              <a:rPr lang="en-US" altLang="zh-TW" sz="2000" b="1" baseline="30000" dirty="0"/>
              <a:t>nd</a:t>
            </a:r>
            <a:r>
              <a:rPr lang="en-US" altLang="zh-TW" sz="2000" b="1" dirty="0"/>
              <a:t> Dropout </a:t>
            </a:r>
            <a:r>
              <a:rPr lang="zh-TW" altLang="en-US" dirty="0"/>
              <a:t>的</a:t>
            </a:r>
            <a:r>
              <a:rPr lang="en-US" altLang="zh-TW" dirty="0"/>
              <a:t>accuracy</a:t>
            </a:r>
            <a:r>
              <a:rPr lang="zh-TW" altLang="en-US" dirty="0"/>
              <a:t>，</a:t>
            </a:r>
            <a:r>
              <a:rPr lang="en-US" altLang="zh-TW" dirty="0"/>
              <a:t>AUC</a:t>
            </a:r>
            <a:r>
              <a:rPr lang="zh-TW" altLang="en-US" dirty="0"/>
              <a:t>值</a:t>
            </a:r>
            <a:endParaRPr lang="en-US" altLang="zh-TW" dirty="0"/>
          </a:p>
          <a:p>
            <a:pPr marL="0" indent="0" algn="l"/>
            <a:r>
              <a:rPr lang="zh-TW" altLang="en-US" dirty="0"/>
              <a:t>在四種</a:t>
            </a:r>
            <a:r>
              <a:rPr lang="en-US" altLang="zh-TW" dirty="0"/>
              <a:t>Model</a:t>
            </a:r>
            <a:r>
              <a:rPr lang="zh-TW" altLang="en-US" dirty="0"/>
              <a:t>內有好表現</a:t>
            </a:r>
            <a:r>
              <a:rPr lang="en-US" altLang="zh-TW" dirty="0"/>
              <a:t> </a:t>
            </a:r>
            <a:endParaRPr lang="en-US" altLang="zh-TW" sz="2000" b="1" dirty="0"/>
          </a:p>
          <a:p>
            <a:pPr marL="0" indent="0"/>
            <a:endParaRPr lang="en-US" altLang="zh-TW" dirty="0"/>
          </a:p>
        </p:txBody>
      </p:sp>
      <p:sp>
        <p:nvSpPr>
          <p:cNvPr id="2" name="Google Shape;771;p70">
            <a:extLst>
              <a:ext uri="{FF2B5EF4-FFF2-40B4-BE49-F238E27FC236}">
                <a16:creationId xmlns:a16="http://schemas.microsoft.com/office/drawing/2014/main" id="{549AC99D-91C4-929E-1012-A31AEFBC3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3544" y="322001"/>
            <a:ext cx="3661500" cy="68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Dropout：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2FA6C2-CBF4-62A3-2F47-63980008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23" y="407033"/>
            <a:ext cx="2990157" cy="12170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C5EDCC-6F06-9040-8CEB-FBF2D8E80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65" y="1992849"/>
            <a:ext cx="3615601" cy="28286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D068363-47A2-B176-89E4-31B65E307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460" y="1992849"/>
            <a:ext cx="3663775" cy="28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8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561554" y="210175"/>
            <a:ext cx="7626137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: Examine for all potentially irrelevant nodes</a:t>
            </a:r>
            <a:endParaRPr dirty="0"/>
          </a:p>
        </p:txBody>
      </p:sp>
      <p:grpSp>
        <p:nvGrpSpPr>
          <p:cNvPr id="779" name="Google Shape;779;p70"/>
          <p:cNvGrpSpPr/>
          <p:nvPr/>
        </p:nvGrpSpPr>
        <p:grpSpPr>
          <a:xfrm>
            <a:off x="816502" y="3538579"/>
            <a:ext cx="1163678" cy="63948"/>
            <a:chOff x="3779200" y="1371600"/>
            <a:chExt cx="1992600" cy="109500"/>
          </a:xfrm>
        </p:grpSpPr>
        <p:sp>
          <p:nvSpPr>
            <p:cNvPr id="780" name="Google Shape;780;p7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EE92DE-14DF-8605-7CC5-54B3BF53B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71" y="1572832"/>
            <a:ext cx="2456137" cy="15958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589A4C-B069-C39F-6448-11B1BBB3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71" y="3302209"/>
            <a:ext cx="2481442" cy="15707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5450C9-E20F-8188-6003-886E3CE3E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944" y="1964694"/>
            <a:ext cx="5749804" cy="2122865"/>
          </a:xfrm>
          <a:prstGeom prst="rect">
            <a:avLst/>
          </a:prstGeom>
        </p:spPr>
      </p:pic>
      <p:sp>
        <p:nvSpPr>
          <p:cNvPr id="21" name="右大括弧 20">
            <a:extLst>
              <a:ext uri="{FF2B5EF4-FFF2-40B4-BE49-F238E27FC236}">
                <a16:creationId xmlns:a16="http://schemas.microsoft.com/office/drawing/2014/main" id="{72DAF35C-0DB1-22C2-8E35-867ACBB4931E}"/>
              </a:ext>
            </a:extLst>
          </p:cNvPr>
          <p:cNvSpPr/>
          <p:nvPr/>
        </p:nvSpPr>
        <p:spPr>
          <a:xfrm>
            <a:off x="2848131" y="1814913"/>
            <a:ext cx="228675" cy="2716442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Google Shape;733;p68">
            <a:extLst>
              <a:ext uri="{FF2B5EF4-FFF2-40B4-BE49-F238E27FC236}">
                <a16:creationId xmlns:a16="http://schemas.microsoft.com/office/drawing/2014/main" id="{51BBE96F-4625-9667-E4F8-0C1BBA0185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77799" y="4263379"/>
            <a:ext cx="5609705" cy="1233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移除</a:t>
            </a:r>
            <a:r>
              <a:rPr lang="en" dirty="0"/>
              <a:t> 1</a:t>
            </a:r>
            <a:r>
              <a:rPr lang="en" baseline="30000" dirty="0"/>
              <a:t>st</a:t>
            </a:r>
            <a:r>
              <a:rPr lang="en" dirty="0"/>
              <a:t>, 2</a:t>
            </a:r>
            <a:r>
              <a:rPr lang="en" baseline="30000" dirty="0"/>
              <a:t>nd</a:t>
            </a:r>
            <a:r>
              <a:rPr lang="en" dirty="0"/>
              <a:t> and 7</a:t>
            </a:r>
            <a:r>
              <a:rPr lang="en" baseline="30000" dirty="0"/>
              <a:t>th</a:t>
            </a:r>
            <a:r>
              <a:rPr lang="en" dirty="0"/>
              <a:t> </a:t>
            </a:r>
            <a:r>
              <a:rPr lang="en" dirty="0" err="1"/>
              <a:t>nodes，剩下</a:t>
            </a:r>
            <a:r>
              <a:rPr lang="zh-TW" altLang="en-US" dirty="0"/>
              <a:t> </a:t>
            </a:r>
            <a:r>
              <a:rPr lang="en" dirty="0"/>
              <a:t>5 </a:t>
            </a:r>
            <a:r>
              <a:rPr lang="en" dirty="0" err="1"/>
              <a:t>nodes，模型有更好的表現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34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561554" y="210175"/>
            <a:ext cx="7626137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Result:</a:t>
            </a:r>
            <a:br>
              <a:rPr lang="en-US" dirty="0"/>
            </a:br>
            <a:r>
              <a:rPr lang="en-US" altLang="zh-TW" sz="3200" dirty="0" err="1"/>
              <a:t>Regularizing_LG_UA</a:t>
            </a:r>
            <a:r>
              <a:rPr lang="en-US" altLang="zh-TW" sz="3200" dirty="0"/>
              <a:t> + 2nd dropout</a:t>
            </a:r>
            <a:endParaRPr sz="3200" dirty="0"/>
          </a:p>
        </p:txBody>
      </p:sp>
      <p:grpSp>
        <p:nvGrpSpPr>
          <p:cNvPr id="779" name="Google Shape;779;p70"/>
          <p:cNvGrpSpPr/>
          <p:nvPr/>
        </p:nvGrpSpPr>
        <p:grpSpPr>
          <a:xfrm>
            <a:off x="816502" y="3538579"/>
            <a:ext cx="1163678" cy="63948"/>
            <a:chOff x="3779200" y="1371600"/>
            <a:chExt cx="1992600" cy="109500"/>
          </a:xfrm>
        </p:grpSpPr>
        <p:sp>
          <p:nvSpPr>
            <p:cNvPr id="780" name="Google Shape;780;p7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B91857C-BD87-E591-A0CA-694CFF5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26" y="2135518"/>
            <a:ext cx="2647265" cy="73458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FF6B956-EDE6-7E82-053A-3B9421DF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8" y="1541485"/>
            <a:ext cx="4269596" cy="3181881"/>
          </a:xfrm>
          <a:prstGeom prst="rect">
            <a:avLst/>
          </a:prstGeom>
        </p:spPr>
      </p:pic>
      <p:sp>
        <p:nvSpPr>
          <p:cNvPr id="4" name="Google Shape;772;p70">
            <a:extLst>
              <a:ext uri="{FF2B5EF4-FFF2-40B4-BE49-F238E27FC236}">
                <a16:creationId xmlns:a16="http://schemas.microsoft.com/office/drawing/2014/main" id="{656BFB96-6116-57AD-9D35-C0B50A2851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82500" y="3265352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&gt; 0.75 (only </a:t>
            </a:r>
            <a:r>
              <a:rPr lang="en" sz="2000" dirty="0" err="1"/>
              <a:t>r_LG_UA</a:t>
            </a:r>
            <a:r>
              <a:rPr lang="en" sz="20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&gt; 0.7333 (only 2</a:t>
            </a:r>
            <a:r>
              <a:rPr lang="en-US" sz="2000" baseline="30000" dirty="0"/>
              <a:t>nd</a:t>
            </a:r>
            <a:r>
              <a:rPr lang="en-US" sz="2000" dirty="0"/>
              <a:t> DO)</a:t>
            </a:r>
            <a:br>
              <a:rPr lang="en-US" sz="2000" dirty="0"/>
            </a:br>
            <a:r>
              <a:rPr lang="en-US" sz="2000" dirty="0"/>
              <a:t>-&gt; Accuracy </a:t>
            </a:r>
            <a:r>
              <a:rPr lang="en-US" sz="2000" dirty="0" err="1"/>
              <a:t>增加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9435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1729112" y="734289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451062" y="906421"/>
            <a:ext cx="552115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Cramming</a:t>
            </a:r>
            <a:endParaRPr dirty="0"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1631312" y="1035327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E0228E58-89C1-DBFD-141E-3CBB6AE245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9" r="467"/>
          <a:stretch/>
        </p:blipFill>
        <p:spPr bwMode="auto">
          <a:xfrm>
            <a:off x="3138691" y="2096013"/>
            <a:ext cx="3251630" cy="2312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9611021E-282D-25B4-3158-4B561E2580DD}"/>
              </a:ext>
            </a:extLst>
          </p:cNvPr>
          <p:cNvSpPr/>
          <p:nvPr/>
        </p:nvSpPr>
        <p:spPr>
          <a:xfrm>
            <a:off x="4116404" y="2352092"/>
            <a:ext cx="762000" cy="5980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743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362885" y="353643"/>
            <a:ext cx="643523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TW" dirty="0"/>
              <a:t>Cramming_Ri_LG1_SO_MU</a:t>
            </a:r>
            <a:br>
              <a:rPr lang="en" altLang="zh-TW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dirty="0"/>
          </a:p>
        </p:txBody>
      </p:sp>
      <p:sp>
        <p:nvSpPr>
          <p:cNvPr id="772" name="Google Shape;772;p70"/>
          <p:cNvSpPr txBox="1">
            <a:spLocks noGrp="1"/>
          </p:cNvSpPr>
          <p:nvPr>
            <p:ph type="subTitle" idx="1"/>
          </p:nvPr>
        </p:nvSpPr>
        <p:spPr>
          <a:xfrm>
            <a:off x="695304" y="1221076"/>
            <a:ext cx="36615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Real Number Input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Classification Problem -&gt; LG1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Single Output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Multiple Unacceptable Case</a:t>
            </a:r>
          </a:p>
        </p:txBody>
      </p:sp>
      <p:grpSp>
        <p:nvGrpSpPr>
          <p:cNvPr id="773" name="Google Shape;773;p70"/>
          <p:cNvGrpSpPr/>
          <p:nvPr/>
        </p:nvGrpSpPr>
        <p:grpSpPr>
          <a:xfrm>
            <a:off x="0" y="4305257"/>
            <a:ext cx="3765075" cy="484600"/>
            <a:chOff x="198225" y="4390550"/>
            <a:chExt cx="3765075" cy="484600"/>
          </a:xfrm>
        </p:grpSpPr>
        <p:sp>
          <p:nvSpPr>
            <p:cNvPr id="774" name="Google Shape;774;p70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70"/>
          <p:cNvSpPr/>
          <p:nvPr/>
        </p:nvSpPr>
        <p:spPr>
          <a:xfrm>
            <a:off x="4439662" y="2247393"/>
            <a:ext cx="295463" cy="255416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2E4FFA-E7BC-E588-A109-C7741DD2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04" y="1221076"/>
            <a:ext cx="4284450" cy="3535764"/>
          </a:xfrm>
          <a:prstGeom prst="rect">
            <a:avLst/>
          </a:prstGeom>
        </p:spPr>
      </p:pic>
      <p:sp>
        <p:nvSpPr>
          <p:cNvPr id="4" name="Google Shape;772;p70">
            <a:extLst>
              <a:ext uri="{FF2B5EF4-FFF2-40B4-BE49-F238E27FC236}">
                <a16:creationId xmlns:a16="http://schemas.microsoft.com/office/drawing/2014/main" id="{F35C8F3D-CA98-EF6F-0321-CE1A62A35296}"/>
              </a:ext>
            </a:extLst>
          </p:cNvPr>
          <p:cNvSpPr txBox="1">
            <a:spLocks/>
          </p:cNvSpPr>
          <p:nvPr/>
        </p:nvSpPr>
        <p:spPr>
          <a:xfrm>
            <a:off x="778162" y="2714221"/>
            <a:ext cx="366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" sz="1600" dirty="0"/>
              <a:t>Error Criterion: 0.4, </a:t>
            </a:r>
            <a:r>
              <a:rPr lang="en" sz="1600" dirty="0" err="1"/>
              <a:t>得到</a:t>
            </a:r>
            <a:r>
              <a:rPr lang="en" sz="1600" dirty="0"/>
              <a:t>:</a:t>
            </a:r>
          </a:p>
          <a:p>
            <a:pPr marL="0" indent="0"/>
            <a:r>
              <a:rPr lang="en" sz="1600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CF21C4-7EDE-CD56-0BEC-E69717AE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43" y="3226357"/>
            <a:ext cx="2695157" cy="63832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213CFF9-97FA-0ED0-ECDF-ECAEF7709CC5}"/>
              </a:ext>
            </a:extLst>
          </p:cNvPr>
          <p:cNvSpPr/>
          <p:nvPr/>
        </p:nvSpPr>
        <p:spPr>
          <a:xfrm>
            <a:off x="4225491" y="1221076"/>
            <a:ext cx="1568917" cy="4922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20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/>
          <p:nvPr/>
        </p:nvSpPr>
        <p:spPr>
          <a:xfrm>
            <a:off x="6868056" y="3042695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"/>
          <p:cNvSpPr/>
          <p:nvPr/>
        </p:nvSpPr>
        <p:spPr>
          <a:xfrm>
            <a:off x="4143434" y="3042695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1418812" y="3042695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 idx="2"/>
          </p:nvPr>
        </p:nvSpPr>
        <p:spPr>
          <a:xfrm>
            <a:off x="3370784" y="3967596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Cramming</a:t>
            </a:r>
            <a:endParaRPr dirty="0"/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 idx="6"/>
          </p:nvPr>
        </p:nvSpPr>
        <p:spPr>
          <a:xfrm>
            <a:off x="6091912" y="3967596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結論</a:t>
            </a:r>
            <a:endParaRPr dirty="0"/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324157" y="3967596"/>
            <a:ext cx="289881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Network-Tuning</a:t>
            </a:r>
            <a:endParaRPr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1368012" y="3155031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4089137" y="3155031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6810262" y="3155031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err="1"/>
              <a:t>主軸</a:t>
            </a:r>
            <a:endParaRPr sz="3000" dirty="0"/>
          </a:p>
        </p:txBody>
      </p:sp>
      <p:sp>
        <p:nvSpPr>
          <p:cNvPr id="15" name="Google Shape;659;p64">
            <a:extLst>
              <a:ext uri="{FF2B5EF4-FFF2-40B4-BE49-F238E27FC236}">
                <a16:creationId xmlns:a16="http://schemas.microsoft.com/office/drawing/2014/main" id="{F5DFF24F-90CD-8027-2547-D8270B0ACA5B}"/>
              </a:ext>
            </a:extLst>
          </p:cNvPr>
          <p:cNvSpPr/>
          <p:nvPr/>
        </p:nvSpPr>
        <p:spPr>
          <a:xfrm>
            <a:off x="6833341" y="125495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0;p64">
            <a:extLst>
              <a:ext uri="{FF2B5EF4-FFF2-40B4-BE49-F238E27FC236}">
                <a16:creationId xmlns:a16="http://schemas.microsoft.com/office/drawing/2014/main" id="{D54F2E1A-C160-B84A-F9A6-5BFA87903219}"/>
              </a:ext>
            </a:extLst>
          </p:cNvPr>
          <p:cNvSpPr/>
          <p:nvPr/>
        </p:nvSpPr>
        <p:spPr>
          <a:xfrm>
            <a:off x="4108719" y="125495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1;p64">
            <a:extLst>
              <a:ext uri="{FF2B5EF4-FFF2-40B4-BE49-F238E27FC236}">
                <a16:creationId xmlns:a16="http://schemas.microsoft.com/office/drawing/2014/main" id="{9223973E-94F2-5054-13AF-2059C7CD1FD4}"/>
              </a:ext>
            </a:extLst>
          </p:cNvPr>
          <p:cNvSpPr/>
          <p:nvPr/>
        </p:nvSpPr>
        <p:spPr>
          <a:xfrm>
            <a:off x="1384097" y="125495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64;p64">
            <a:extLst>
              <a:ext uri="{FF2B5EF4-FFF2-40B4-BE49-F238E27FC236}">
                <a16:creationId xmlns:a16="http://schemas.microsoft.com/office/drawing/2014/main" id="{403D3217-E570-2F65-A66E-3CCA636B96BB}"/>
              </a:ext>
            </a:extLst>
          </p:cNvPr>
          <p:cNvSpPr txBox="1">
            <a:spLocks/>
          </p:cNvSpPr>
          <p:nvPr/>
        </p:nvSpPr>
        <p:spPr>
          <a:xfrm>
            <a:off x="3336069" y="2088868"/>
            <a:ext cx="225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zh-TW" altLang="zh-TW" dirty="0"/>
              <a:t>模型架構</a:t>
            </a:r>
          </a:p>
        </p:txBody>
      </p:sp>
      <p:sp>
        <p:nvSpPr>
          <p:cNvPr id="20" name="Google Shape;668;p64">
            <a:extLst>
              <a:ext uri="{FF2B5EF4-FFF2-40B4-BE49-F238E27FC236}">
                <a16:creationId xmlns:a16="http://schemas.microsoft.com/office/drawing/2014/main" id="{6696EE63-385D-20E6-5BE5-4EED51016FB4}"/>
              </a:ext>
            </a:extLst>
          </p:cNvPr>
          <p:cNvSpPr txBox="1">
            <a:spLocks/>
          </p:cNvSpPr>
          <p:nvPr/>
        </p:nvSpPr>
        <p:spPr>
          <a:xfrm>
            <a:off x="5802431" y="2133188"/>
            <a:ext cx="276433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Weight-Tuning</a:t>
            </a:r>
          </a:p>
        </p:txBody>
      </p:sp>
      <p:sp>
        <p:nvSpPr>
          <p:cNvPr id="22" name="Google Shape;670;p64">
            <a:extLst>
              <a:ext uri="{FF2B5EF4-FFF2-40B4-BE49-F238E27FC236}">
                <a16:creationId xmlns:a16="http://schemas.microsoft.com/office/drawing/2014/main" id="{08856F66-489D-9080-2A06-2431E152A077}"/>
              </a:ext>
            </a:extLst>
          </p:cNvPr>
          <p:cNvSpPr txBox="1">
            <a:spLocks/>
          </p:cNvSpPr>
          <p:nvPr/>
        </p:nvSpPr>
        <p:spPr>
          <a:xfrm>
            <a:off x="611447" y="2085644"/>
            <a:ext cx="225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0"/>
            <a:r>
              <a:rPr lang="zh-TW" altLang="zh-TW" dirty="0"/>
              <a:t>資料集介紹</a:t>
            </a:r>
          </a:p>
        </p:txBody>
      </p:sp>
      <p:sp>
        <p:nvSpPr>
          <p:cNvPr id="23" name="Google Shape;671;p64">
            <a:extLst>
              <a:ext uri="{FF2B5EF4-FFF2-40B4-BE49-F238E27FC236}">
                <a16:creationId xmlns:a16="http://schemas.microsoft.com/office/drawing/2014/main" id="{DD08B9A2-EE14-1DA3-CCC5-A211486D812C}"/>
              </a:ext>
            </a:extLst>
          </p:cNvPr>
          <p:cNvSpPr txBox="1">
            <a:spLocks/>
          </p:cNvSpPr>
          <p:nvPr/>
        </p:nvSpPr>
        <p:spPr>
          <a:xfrm>
            <a:off x="1333297" y="1367290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4" name="Google Shape;672;p64">
            <a:extLst>
              <a:ext uri="{FF2B5EF4-FFF2-40B4-BE49-F238E27FC236}">
                <a16:creationId xmlns:a16="http://schemas.microsoft.com/office/drawing/2014/main" id="{B87C9CF5-B9E4-345C-7823-23395FB0F14E}"/>
              </a:ext>
            </a:extLst>
          </p:cNvPr>
          <p:cNvSpPr txBox="1">
            <a:spLocks/>
          </p:cNvSpPr>
          <p:nvPr/>
        </p:nvSpPr>
        <p:spPr>
          <a:xfrm>
            <a:off x="4054422" y="1367290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5" name="Google Shape;673;p64">
            <a:extLst>
              <a:ext uri="{FF2B5EF4-FFF2-40B4-BE49-F238E27FC236}">
                <a16:creationId xmlns:a16="http://schemas.microsoft.com/office/drawing/2014/main" id="{54F99416-419D-6242-F49D-AA4DB1AA515E}"/>
              </a:ext>
            </a:extLst>
          </p:cNvPr>
          <p:cNvSpPr txBox="1">
            <a:spLocks/>
          </p:cNvSpPr>
          <p:nvPr/>
        </p:nvSpPr>
        <p:spPr>
          <a:xfrm>
            <a:off x="6775547" y="1367290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>
            <a:spLocks noGrp="1"/>
          </p:cNvSpPr>
          <p:nvPr>
            <p:ph type="title"/>
          </p:nvPr>
        </p:nvSpPr>
        <p:spPr>
          <a:xfrm>
            <a:off x="561554" y="334618"/>
            <a:ext cx="7626137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of Cramming:</a:t>
            </a:r>
            <a:endParaRPr 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0501D8-8CC3-6FEC-3AAF-45FDE8A2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82976"/>
            <a:ext cx="6096000" cy="330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3961C5-DECC-EC96-61D6-54C365CC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1501718"/>
            <a:ext cx="2171700" cy="355600"/>
          </a:xfrm>
          <a:prstGeom prst="rect">
            <a:avLst/>
          </a:prstGeom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7AB738EB-1EEE-4054-93FA-3F76268676D6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4572000" y="1857318"/>
            <a:ext cx="0" cy="11256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891852E-FCB2-ED55-1D49-C2D0EF02E9B9}"/>
              </a:ext>
            </a:extLst>
          </p:cNvPr>
          <p:cNvSpPr txBox="1"/>
          <p:nvPr/>
        </p:nvSpPr>
        <p:spPr>
          <a:xfrm>
            <a:off x="3389697" y="3830434"/>
            <a:ext cx="4721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altLang="zh-TW" sz="2000" dirty="0">
                <a:solidFill>
                  <a:schemeClr val="bg1"/>
                </a:solidFill>
                <a:latin typeface=""/>
              </a:rPr>
              <a:t>-&gt; Accuracy </a:t>
            </a:r>
            <a:r>
              <a:rPr lang="zh-TW" altLang="en-US" sz="2000" dirty="0">
                <a:solidFill>
                  <a:schemeClr val="bg1"/>
                </a:solidFill>
                <a:latin typeface=""/>
              </a:rPr>
              <a:t>增加</a:t>
            </a:r>
            <a:endParaRPr lang="en" altLang="zh-TW" sz="2000" dirty="0">
              <a:solidFill>
                <a:schemeClr val="bg1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4003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1721907" y="1783443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443857" y="1955575"/>
            <a:ext cx="552115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Result</a:t>
            </a:r>
            <a:endParaRPr dirty="0"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1624107" y="2084481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200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0328" y="-290406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125123" y="256585"/>
            <a:ext cx="489375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WAN Model</a:t>
            </a:r>
            <a:endParaRPr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2BCF7C2-549D-B7F8-DC3E-692E75BA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9" y="1175147"/>
            <a:ext cx="4306570" cy="3628208"/>
          </a:xfrm>
          <a:prstGeom prst="rect">
            <a:avLst/>
          </a:prstGeom>
        </p:spPr>
      </p:pic>
      <p:sp>
        <p:nvSpPr>
          <p:cNvPr id="33" name="圓角矩形 32">
            <a:extLst>
              <a:ext uri="{FF2B5EF4-FFF2-40B4-BE49-F238E27FC236}">
                <a16:creationId xmlns:a16="http://schemas.microsoft.com/office/drawing/2014/main" id="{C58B2843-1C72-B639-740B-F31781CEE333}"/>
              </a:ext>
            </a:extLst>
          </p:cNvPr>
          <p:cNvSpPr/>
          <p:nvPr/>
        </p:nvSpPr>
        <p:spPr>
          <a:xfrm>
            <a:off x="6930376" y="2472294"/>
            <a:ext cx="2040369" cy="19457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TW" dirty="0"/>
          </a:p>
          <a:p>
            <a:pPr algn="ctr"/>
            <a:r>
              <a:rPr kumimoji="1" lang="en-US" altLang="zh-TW" sz="2000" b="1" u="sng" dirty="0">
                <a:latin typeface=""/>
              </a:rPr>
              <a:t>2LNN</a:t>
            </a:r>
            <a:r>
              <a:rPr kumimoji="1" lang="en-US" altLang="zh-TW" dirty="0">
                <a:latin typeface=""/>
              </a:rPr>
              <a:t>: </a:t>
            </a:r>
          </a:p>
          <a:p>
            <a:pPr algn="ctr"/>
            <a:r>
              <a:rPr kumimoji="1" lang="en-US" altLang="zh-TW" dirty="0">
                <a:latin typeface=""/>
              </a:rPr>
              <a:t>12 input nodes</a:t>
            </a:r>
          </a:p>
          <a:p>
            <a:pPr algn="ctr"/>
            <a:r>
              <a:rPr kumimoji="1" lang="en-US" altLang="zh-TW" dirty="0">
                <a:latin typeface=""/>
              </a:rPr>
              <a:t>8 hidden nodes</a:t>
            </a:r>
          </a:p>
          <a:p>
            <a:pPr algn="ctr"/>
            <a:r>
              <a:rPr kumimoji="1" lang="en-US" altLang="zh-TW" dirty="0">
                <a:latin typeface=""/>
              </a:rPr>
              <a:t>Xavier</a:t>
            </a:r>
          </a:p>
          <a:p>
            <a:pPr algn="ctr"/>
            <a:r>
              <a:rPr kumimoji="1" lang="en-US" altLang="zh-TW" dirty="0" err="1">
                <a:latin typeface=""/>
              </a:rPr>
              <a:t>ReLU</a:t>
            </a:r>
            <a:endParaRPr kumimoji="1" lang="en-US" altLang="zh-TW" dirty="0">
              <a:latin typeface=""/>
            </a:endParaRPr>
          </a:p>
          <a:p>
            <a:pPr algn="ctr"/>
            <a:r>
              <a:rPr kumimoji="1" lang="en-US" altLang="zh-TW" dirty="0">
                <a:latin typeface=""/>
              </a:rPr>
              <a:t>Adam</a:t>
            </a:r>
            <a:br>
              <a:rPr kumimoji="1" lang="en-US" altLang="zh-TW" dirty="0">
                <a:latin typeface=""/>
              </a:rPr>
            </a:br>
            <a:r>
              <a:rPr kumimoji="1" lang="en-US" altLang="zh-TW" dirty="0" err="1">
                <a:latin typeface=""/>
              </a:rPr>
              <a:t>ExponentialLR</a:t>
            </a:r>
            <a:endParaRPr kumimoji="1" lang="en-US" altLang="zh-TW" dirty="0">
              <a:latin typeface=""/>
            </a:endParaRPr>
          </a:p>
          <a:p>
            <a:pPr algn="ctr"/>
            <a:r>
              <a:rPr kumimoji="1" lang="en-US" altLang="zh-TW" dirty="0" err="1">
                <a:latin typeface=""/>
              </a:rPr>
              <a:t>BCEWithLogitsLoss</a:t>
            </a:r>
            <a:endParaRPr kumimoji="1" lang="en-US" altLang="zh-TW" dirty="0">
              <a:latin typeface=""/>
            </a:endParaRPr>
          </a:p>
          <a:p>
            <a:pPr algn="ctr"/>
            <a:r>
              <a:rPr kumimoji="1" lang="en-US" altLang="zh-TW" dirty="0">
                <a:latin typeface=""/>
              </a:rPr>
              <a:t> </a:t>
            </a:r>
            <a:endParaRPr kumimoji="1" lang="zh-TW" altLang="en-US" dirty="0">
              <a:latin typeface=""/>
            </a:endParaRPr>
          </a:p>
        </p:txBody>
      </p:sp>
      <p:grpSp>
        <p:nvGrpSpPr>
          <p:cNvPr id="20" name="Google Shape;3784;p116">
            <a:extLst>
              <a:ext uri="{FF2B5EF4-FFF2-40B4-BE49-F238E27FC236}">
                <a16:creationId xmlns:a16="http://schemas.microsoft.com/office/drawing/2014/main" id="{75BF4E52-A4D2-0840-2A18-2B0C4D6A2A75}"/>
              </a:ext>
            </a:extLst>
          </p:cNvPr>
          <p:cNvGrpSpPr/>
          <p:nvPr/>
        </p:nvGrpSpPr>
        <p:grpSpPr>
          <a:xfrm rot="9666621" flipH="1">
            <a:off x="6015645" y="3732206"/>
            <a:ext cx="1370769" cy="306764"/>
            <a:chOff x="198225" y="4390550"/>
            <a:chExt cx="3765075" cy="484600"/>
          </a:xfrm>
        </p:grpSpPr>
        <p:sp>
          <p:nvSpPr>
            <p:cNvPr id="23" name="Google Shape;3786;p116">
              <a:extLst>
                <a:ext uri="{FF2B5EF4-FFF2-40B4-BE49-F238E27FC236}">
                  <a16:creationId xmlns:a16="http://schemas.microsoft.com/office/drawing/2014/main" id="{D2EC4D4C-08B0-FFB6-F2A1-A232D853EF1B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85;p116">
              <a:extLst>
                <a:ext uri="{FF2B5EF4-FFF2-40B4-BE49-F238E27FC236}">
                  <a16:creationId xmlns:a16="http://schemas.microsoft.com/office/drawing/2014/main" id="{9FCBAD49-D2AA-BFDA-6FF5-8B54C00FEEE8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0164E86-7B3D-0F7B-DFF9-7FB53DE0535F}"/>
              </a:ext>
            </a:extLst>
          </p:cNvPr>
          <p:cNvSpPr/>
          <p:nvPr/>
        </p:nvSpPr>
        <p:spPr>
          <a:xfrm>
            <a:off x="6930375" y="1282041"/>
            <a:ext cx="2040369" cy="669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TW" dirty="0"/>
          </a:p>
          <a:p>
            <a:pPr algn="ctr"/>
            <a:r>
              <a:rPr kumimoji="1" lang="en-US" altLang="zh-TW" sz="2000" b="1" u="sng" dirty="0">
                <a:latin typeface=""/>
              </a:rPr>
              <a:t>EB_LG</a:t>
            </a:r>
          </a:p>
          <a:p>
            <a:pPr algn="ctr"/>
            <a:r>
              <a:rPr kumimoji="1" lang="en-US" altLang="zh-TW" dirty="0">
                <a:latin typeface=""/>
              </a:rPr>
              <a:t> </a:t>
            </a:r>
            <a:endParaRPr kumimoji="1" lang="zh-TW" altLang="en-US" dirty="0">
              <a:latin typeface=""/>
            </a:endParaRPr>
          </a:p>
        </p:txBody>
      </p:sp>
      <p:grpSp>
        <p:nvGrpSpPr>
          <p:cNvPr id="27" name="Google Shape;3784;p116">
            <a:extLst>
              <a:ext uri="{FF2B5EF4-FFF2-40B4-BE49-F238E27FC236}">
                <a16:creationId xmlns:a16="http://schemas.microsoft.com/office/drawing/2014/main" id="{9094819B-3C4B-2B5A-C067-737624672435}"/>
              </a:ext>
            </a:extLst>
          </p:cNvPr>
          <p:cNvGrpSpPr/>
          <p:nvPr/>
        </p:nvGrpSpPr>
        <p:grpSpPr>
          <a:xfrm rot="8315149" flipH="1">
            <a:off x="5681700" y="2228954"/>
            <a:ext cx="1723131" cy="306764"/>
            <a:chOff x="198225" y="4390550"/>
            <a:chExt cx="3765075" cy="484600"/>
          </a:xfrm>
        </p:grpSpPr>
        <p:sp>
          <p:nvSpPr>
            <p:cNvPr id="28" name="Google Shape;3785;p116">
              <a:extLst>
                <a:ext uri="{FF2B5EF4-FFF2-40B4-BE49-F238E27FC236}">
                  <a16:creationId xmlns:a16="http://schemas.microsoft.com/office/drawing/2014/main" id="{F991EA3F-7635-DA06-8EAD-687135D0E150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6;p116">
              <a:extLst>
                <a:ext uri="{FF2B5EF4-FFF2-40B4-BE49-F238E27FC236}">
                  <a16:creationId xmlns:a16="http://schemas.microsoft.com/office/drawing/2014/main" id="{77167554-082E-4039-7F80-46306105F9CA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2AF21982-3254-8B54-20D9-4BE19B80B38A}"/>
              </a:ext>
            </a:extLst>
          </p:cNvPr>
          <p:cNvSpPr/>
          <p:nvPr/>
        </p:nvSpPr>
        <p:spPr>
          <a:xfrm>
            <a:off x="168620" y="1133033"/>
            <a:ext cx="2040369" cy="11000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" altLang="zh-TW" sz="2000" b="1" u="sng" dirty="0"/>
          </a:p>
          <a:p>
            <a:pPr algn="ctr"/>
            <a:r>
              <a:rPr lang="en" altLang="zh-TW" sz="2000" b="1" u="sng" dirty="0"/>
              <a:t>Cramming_Ri_LG1_SO_MU</a:t>
            </a:r>
            <a:endParaRPr kumimoji="1" lang="en-US" altLang="zh-TW" sz="2000" b="1" u="sng" dirty="0">
              <a:latin typeface=""/>
            </a:endParaRPr>
          </a:p>
          <a:p>
            <a:pPr algn="ctr"/>
            <a:r>
              <a:rPr kumimoji="1" lang="en-US" altLang="zh-TW" dirty="0">
                <a:latin typeface=""/>
              </a:rPr>
              <a:t> </a:t>
            </a:r>
            <a:endParaRPr kumimoji="1" lang="zh-TW" altLang="en-US" dirty="0">
              <a:latin typeface=""/>
            </a:endParaRPr>
          </a:p>
        </p:txBody>
      </p:sp>
      <p:grpSp>
        <p:nvGrpSpPr>
          <p:cNvPr id="30" name="Google Shape;3784;p116">
            <a:extLst>
              <a:ext uri="{FF2B5EF4-FFF2-40B4-BE49-F238E27FC236}">
                <a16:creationId xmlns:a16="http://schemas.microsoft.com/office/drawing/2014/main" id="{0097181C-D984-E8DB-4934-881C5EF92A49}"/>
              </a:ext>
            </a:extLst>
          </p:cNvPr>
          <p:cNvGrpSpPr/>
          <p:nvPr/>
        </p:nvGrpSpPr>
        <p:grpSpPr>
          <a:xfrm rot="770293" flipH="1">
            <a:off x="2043452" y="1621332"/>
            <a:ext cx="2123271" cy="306764"/>
            <a:chOff x="198225" y="4390550"/>
            <a:chExt cx="3765075" cy="484600"/>
          </a:xfrm>
        </p:grpSpPr>
        <p:sp>
          <p:nvSpPr>
            <p:cNvPr id="31" name="Google Shape;3785;p116">
              <a:extLst>
                <a:ext uri="{FF2B5EF4-FFF2-40B4-BE49-F238E27FC236}">
                  <a16:creationId xmlns:a16="http://schemas.microsoft.com/office/drawing/2014/main" id="{535663BE-4802-5DDB-3731-E7ED5B3CD776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86;p116">
              <a:extLst>
                <a:ext uri="{FF2B5EF4-FFF2-40B4-BE49-F238E27FC236}">
                  <a16:creationId xmlns:a16="http://schemas.microsoft.com/office/drawing/2014/main" id="{0EDEA96B-23BB-20E1-79E3-D634D96A522D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841F9D3-4E0F-F37F-8210-EFFC2174F6B5}"/>
              </a:ext>
            </a:extLst>
          </p:cNvPr>
          <p:cNvSpPr/>
          <p:nvPr/>
        </p:nvSpPr>
        <p:spPr>
          <a:xfrm>
            <a:off x="253236" y="3047627"/>
            <a:ext cx="2040369" cy="11000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" altLang="zh-TW" sz="2000" b="1" u="sng" dirty="0"/>
          </a:p>
          <a:p>
            <a:pPr algn="ctr"/>
            <a:r>
              <a:rPr lang="en-US" altLang="zh-TW" sz="2000" b="1" u="sng" dirty="0" err="1"/>
              <a:t>Regularizing_LG_UA</a:t>
            </a:r>
            <a:r>
              <a:rPr lang="en-US" altLang="zh-TW" sz="2000" b="1" u="sng" dirty="0"/>
              <a:t> + 2nd Dropout</a:t>
            </a:r>
            <a:endParaRPr kumimoji="1" lang="en-US" altLang="zh-TW" sz="2000" b="1" u="sng" dirty="0">
              <a:latin typeface=""/>
            </a:endParaRPr>
          </a:p>
          <a:p>
            <a:pPr algn="ctr"/>
            <a:r>
              <a:rPr kumimoji="1" lang="en-US" altLang="zh-TW" dirty="0">
                <a:latin typeface=""/>
              </a:rPr>
              <a:t> </a:t>
            </a:r>
            <a:endParaRPr kumimoji="1" lang="zh-TW" altLang="en-US" dirty="0">
              <a:latin typeface=""/>
            </a:endParaRPr>
          </a:p>
        </p:txBody>
      </p:sp>
      <p:grpSp>
        <p:nvGrpSpPr>
          <p:cNvPr id="24" name="Google Shape;3784;p116">
            <a:extLst>
              <a:ext uri="{FF2B5EF4-FFF2-40B4-BE49-F238E27FC236}">
                <a16:creationId xmlns:a16="http://schemas.microsoft.com/office/drawing/2014/main" id="{E8B047A5-7976-9FEB-3853-96220053300F}"/>
              </a:ext>
            </a:extLst>
          </p:cNvPr>
          <p:cNvGrpSpPr/>
          <p:nvPr/>
        </p:nvGrpSpPr>
        <p:grpSpPr>
          <a:xfrm rot="20486324" flipH="1">
            <a:off x="1391227" y="2682487"/>
            <a:ext cx="1370769" cy="306764"/>
            <a:chOff x="198225" y="4390550"/>
            <a:chExt cx="3765075" cy="484600"/>
          </a:xfrm>
        </p:grpSpPr>
        <p:sp>
          <p:nvSpPr>
            <p:cNvPr id="25" name="Google Shape;3785;p116">
              <a:extLst>
                <a:ext uri="{FF2B5EF4-FFF2-40B4-BE49-F238E27FC236}">
                  <a16:creationId xmlns:a16="http://schemas.microsoft.com/office/drawing/2014/main" id="{A7B3BBB2-FC1E-A206-D9E1-352AE59EA2BE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86;p116">
              <a:extLst>
                <a:ext uri="{FF2B5EF4-FFF2-40B4-BE49-F238E27FC236}">
                  <a16:creationId xmlns:a16="http://schemas.microsoft.com/office/drawing/2014/main" id="{CB7C85C4-C5C7-23F7-B81B-A96F59D528AF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123"/>
          <p:cNvSpPr txBox="1">
            <a:spLocks noGrp="1"/>
          </p:cNvSpPr>
          <p:nvPr>
            <p:ph type="title"/>
          </p:nvPr>
        </p:nvSpPr>
        <p:spPr>
          <a:xfrm>
            <a:off x="2288917" y="2020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/>
              <a:t>謝謝聆聽</a:t>
            </a:r>
            <a:endParaRPr sz="4800" dirty="0"/>
          </a:p>
        </p:txBody>
      </p:sp>
      <p:pic>
        <p:nvPicPr>
          <p:cNvPr id="4235" name="Google Shape;423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82" y="1173990"/>
            <a:ext cx="2993273" cy="2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29740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 err="1"/>
              <a:t>資料集介紹</a:t>
            </a:r>
            <a:endParaRPr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/>
          <p:nvPr/>
        </p:nvSpPr>
        <p:spPr>
          <a:xfrm>
            <a:off x="242434" y="792198"/>
            <a:ext cx="8763343" cy="4078252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66"/>
          <p:cNvGrpSpPr/>
          <p:nvPr/>
        </p:nvGrpSpPr>
        <p:grpSpPr>
          <a:xfrm rot="10800000" flipH="1">
            <a:off x="6880016" y="220953"/>
            <a:ext cx="2125761" cy="273605"/>
            <a:chOff x="198225" y="4390550"/>
            <a:chExt cx="3765075" cy="484600"/>
          </a:xfrm>
        </p:grpSpPr>
        <p:sp>
          <p:nvSpPr>
            <p:cNvPr id="715" name="Google Shape;715;p6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66"/>
          <p:cNvSpPr txBox="1">
            <a:spLocks noGrp="1"/>
          </p:cNvSpPr>
          <p:nvPr>
            <p:ph type="subTitle" idx="1"/>
          </p:nvPr>
        </p:nvSpPr>
        <p:spPr>
          <a:xfrm>
            <a:off x="353745" y="1180969"/>
            <a:ext cx="8269260" cy="1390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2000" b="1" u="sng" dirty="0"/>
              <a:t>背景</a:t>
            </a:r>
            <a:r>
              <a:rPr lang="zh-TW" altLang="en-US" dirty="0"/>
              <a:t>：</a:t>
            </a:r>
            <a:r>
              <a:rPr lang="zh-TW" altLang="zh-TW" dirty="0"/>
              <a:t>心血管疾病（</a:t>
            </a:r>
            <a:r>
              <a:rPr lang="en-US" altLang="zh-TW" dirty="0"/>
              <a:t>CVDs</a:t>
            </a:r>
            <a:r>
              <a:rPr lang="zh-TW" altLang="zh-TW" dirty="0"/>
              <a:t>）是全球死亡主要原因</a:t>
            </a:r>
            <a:r>
              <a:rPr lang="zh-TW" altLang="en-US" dirty="0"/>
              <a:t>之一</a:t>
            </a:r>
            <a:r>
              <a:rPr lang="zh-TW" altLang="zh-TW" dirty="0"/>
              <a:t>，每年導致約</a:t>
            </a:r>
            <a:r>
              <a:rPr lang="en-US" altLang="zh-TW" dirty="0"/>
              <a:t>1790</a:t>
            </a:r>
            <a:r>
              <a:rPr lang="zh-TW" altLang="zh-TW" dirty="0"/>
              <a:t>萬人死亡，占全球死亡總數的</a:t>
            </a:r>
            <a:r>
              <a:rPr lang="en-US" altLang="zh-TW" dirty="0"/>
              <a:t>31%</a:t>
            </a:r>
            <a:r>
              <a:rPr lang="zh-TW" altLang="zh-TW" dirty="0"/>
              <a:t>。心臟衰竭</a:t>
            </a:r>
            <a:r>
              <a:rPr lang="zh-TW" altLang="en-US" dirty="0"/>
              <a:t>是主因。</a:t>
            </a:r>
            <a:r>
              <a:rPr lang="zh-TW" altLang="zh-TW" dirty="0"/>
              <a:t>大多數心血管疾病可以通過解決行為風險因素來預防，例如煙草使用、不健康飲食和肥胖</a:t>
            </a:r>
            <a:r>
              <a:rPr lang="zh-TW" altLang="en-US" dirty="0"/>
              <a:t>等等。</a:t>
            </a:r>
            <a:endParaRPr lang="en-US" altLang="zh-TW" dirty="0"/>
          </a:p>
          <a:p>
            <a:pPr marL="0" lvl="0" indent="0"/>
            <a:endParaRPr lang="en-US" altLang="zh-TW" dirty="0"/>
          </a:p>
        </p:txBody>
      </p:sp>
      <p:sp>
        <p:nvSpPr>
          <p:cNvPr id="6" name="Google Shape;718;p66">
            <a:extLst>
              <a:ext uri="{FF2B5EF4-FFF2-40B4-BE49-F238E27FC236}">
                <a16:creationId xmlns:a16="http://schemas.microsoft.com/office/drawing/2014/main" id="{0FCB5D59-C7B6-8037-AE28-85659F1C4EAF}"/>
              </a:ext>
            </a:extLst>
          </p:cNvPr>
          <p:cNvSpPr txBox="1">
            <a:spLocks/>
          </p:cNvSpPr>
          <p:nvPr/>
        </p:nvSpPr>
        <p:spPr>
          <a:xfrm>
            <a:off x="520995" y="170772"/>
            <a:ext cx="8269260" cy="48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zh-TW" altLang="zh-TW" sz="3000" b="1" dirty="0"/>
              <a:t>心臟衰竭的臨床記錄</a:t>
            </a:r>
            <a:endParaRPr lang="en-US" altLang="zh-TW" sz="3000" b="1" dirty="0"/>
          </a:p>
          <a:p>
            <a:pPr marL="0" indent="0"/>
            <a:endParaRPr lang="en-US" altLang="zh-TW" dirty="0"/>
          </a:p>
        </p:txBody>
      </p:sp>
      <p:sp>
        <p:nvSpPr>
          <p:cNvPr id="7" name="Google Shape;718;p66">
            <a:extLst>
              <a:ext uri="{FF2B5EF4-FFF2-40B4-BE49-F238E27FC236}">
                <a16:creationId xmlns:a16="http://schemas.microsoft.com/office/drawing/2014/main" id="{395D669C-7A26-063F-B879-E47E3089702E}"/>
              </a:ext>
            </a:extLst>
          </p:cNvPr>
          <p:cNvSpPr txBox="1">
            <a:spLocks/>
          </p:cNvSpPr>
          <p:nvPr/>
        </p:nvSpPr>
        <p:spPr>
          <a:xfrm>
            <a:off x="353745" y="2174295"/>
            <a:ext cx="8269260" cy="139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zh-TW" altLang="en-US" sz="2000" b="1" u="sng" dirty="0"/>
              <a:t>組成</a:t>
            </a:r>
            <a:r>
              <a:rPr lang="zh-TW" altLang="en-US" dirty="0"/>
              <a:t>：</a:t>
            </a:r>
            <a:r>
              <a:rPr lang="zh-TW" altLang="zh-TW" dirty="0"/>
              <a:t>包含</a:t>
            </a:r>
            <a:r>
              <a:rPr lang="en-US" altLang="zh-TW" dirty="0"/>
              <a:t>12</a:t>
            </a:r>
            <a:r>
              <a:rPr lang="zh-TW" altLang="zh-TW" dirty="0"/>
              <a:t>個特徵</a:t>
            </a:r>
            <a:r>
              <a:rPr lang="zh-TW" altLang="en-US" dirty="0"/>
              <a:t>，</a:t>
            </a:r>
            <a:r>
              <a:rPr lang="en-US" altLang="zh-TW" dirty="0"/>
              <a:t>categorical 5</a:t>
            </a:r>
            <a:r>
              <a:rPr lang="zh-TW" altLang="en-US" dirty="0"/>
              <a:t>種，</a:t>
            </a:r>
            <a:r>
              <a:rPr lang="en-US" altLang="zh-TW" dirty="0"/>
              <a:t>numerical 7</a:t>
            </a:r>
            <a:r>
              <a:rPr lang="zh-TW" altLang="en-US" dirty="0"/>
              <a:t>種</a:t>
            </a:r>
            <a:r>
              <a:rPr lang="zh-TW" altLang="zh-TW" dirty="0"/>
              <a:t> </a:t>
            </a:r>
            <a:endParaRPr lang="en-US" altLang="zh-TW" dirty="0"/>
          </a:p>
          <a:p>
            <a:pPr marL="0" indent="0"/>
            <a:endParaRPr lang="en-US" altLang="zh-TW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4FA4EA1-4422-B46C-4F0F-255F68811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00491"/>
              </p:ext>
            </p:extLst>
          </p:nvPr>
        </p:nvGraphicFramePr>
        <p:xfrm>
          <a:off x="1364527" y="2912889"/>
          <a:ext cx="7425728" cy="1712274"/>
        </p:xfrm>
        <a:graphic>
          <a:graphicData uri="http://schemas.openxmlformats.org/drawingml/2006/table">
            <a:tbl>
              <a:tblPr firstRow="1" bandRow="1">
                <a:tableStyleId>{71824E87-D491-4A08-8237-3262AF98014D}</a:tableStyleId>
              </a:tblPr>
              <a:tblGrid>
                <a:gridCol w="1856432">
                  <a:extLst>
                    <a:ext uri="{9D8B030D-6E8A-4147-A177-3AD203B41FA5}">
                      <a16:colId xmlns:a16="http://schemas.microsoft.com/office/drawing/2014/main" val="1257081842"/>
                    </a:ext>
                  </a:extLst>
                </a:gridCol>
                <a:gridCol w="1856432">
                  <a:extLst>
                    <a:ext uri="{9D8B030D-6E8A-4147-A177-3AD203B41FA5}">
                      <a16:colId xmlns:a16="http://schemas.microsoft.com/office/drawing/2014/main" val="2407045585"/>
                    </a:ext>
                  </a:extLst>
                </a:gridCol>
                <a:gridCol w="1856432">
                  <a:extLst>
                    <a:ext uri="{9D8B030D-6E8A-4147-A177-3AD203B41FA5}">
                      <a16:colId xmlns:a16="http://schemas.microsoft.com/office/drawing/2014/main" val="270461534"/>
                    </a:ext>
                  </a:extLst>
                </a:gridCol>
                <a:gridCol w="1856432">
                  <a:extLst>
                    <a:ext uri="{9D8B030D-6E8A-4147-A177-3AD203B41FA5}">
                      <a16:colId xmlns:a16="http://schemas.microsoft.com/office/drawing/2014/main" val="2944788075"/>
                    </a:ext>
                  </a:extLst>
                </a:gridCol>
              </a:tblGrid>
              <a:tr h="570758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年齡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貧血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肌酸激酶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糖尿病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61272"/>
                  </a:ext>
                </a:extLst>
              </a:tr>
              <a:tr h="570758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射血分數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高血壓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血小板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血清肌酸酐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379327"/>
                  </a:ext>
                </a:extLst>
              </a:tr>
              <a:tr h="570758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血清鈉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性別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吸煙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觀察時間</a:t>
                      </a:r>
                      <a:r>
                        <a:rPr lang="zh-TW" altLang="zh-TW" sz="16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672117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2FB3D9E9-B97E-7766-8EB8-E0C24D40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66" y="2732781"/>
            <a:ext cx="7772400" cy="1910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/>
          <p:nvPr/>
        </p:nvSpPr>
        <p:spPr>
          <a:xfrm>
            <a:off x="242434" y="792198"/>
            <a:ext cx="8763343" cy="4078252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66"/>
          <p:cNvGrpSpPr/>
          <p:nvPr/>
        </p:nvGrpSpPr>
        <p:grpSpPr>
          <a:xfrm rot="10800000" flipH="1">
            <a:off x="6880016" y="220953"/>
            <a:ext cx="2125761" cy="273605"/>
            <a:chOff x="198225" y="4390550"/>
            <a:chExt cx="3765075" cy="484600"/>
          </a:xfrm>
        </p:grpSpPr>
        <p:sp>
          <p:nvSpPr>
            <p:cNvPr id="715" name="Google Shape;715;p66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6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66"/>
          <p:cNvSpPr txBox="1">
            <a:spLocks noGrp="1"/>
          </p:cNvSpPr>
          <p:nvPr>
            <p:ph type="subTitle" idx="1"/>
          </p:nvPr>
        </p:nvSpPr>
        <p:spPr>
          <a:xfrm>
            <a:off x="520995" y="1266240"/>
            <a:ext cx="3492205" cy="1200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2000" b="1" u="sng" dirty="0"/>
              <a:t>資料筆數</a:t>
            </a:r>
            <a:r>
              <a:rPr lang="zh-TW" altLang="en-US" dirty="0"/>
              <a:t>：</a:t>
            </a:r>
            <a:r>
              <a:rPr lang="en-US" altLang="zh-TW" dirty="0"/>
              <a:t>299</a:t>
            </a:r>
            <a:r>
              <a:rPr lang="zh-TW" altLang="en-US" dirty="0"/>
              <a:t>筆</a:t>
            </a:r>
            <a:endParaRPr lang="en-US" altLang="zh-TW" dirty="0"/>
          </a:p>
          <a:p>
            <a:pPr marL="0" indent="0" algn="l"/>
            <a:r>
              <a:rPr lang="zh-TW" altLang="en-US" sz="2000" b="1" u="sng" dirty="0"/>
              <a:t>類型</a:t>
            </a:r>
            <a:r>
              <a:rPr lang="zh-TW" altLang="en-US" sz="2000" b="1" dirty="0"/>
              <a:t>： </a:t>
            </a:r>
            <a:r>
              <a:rPr lang="en-US" altLang="zh-TW" dirty="0"/>
              <a:t>DEATH EVENT (1 or 0) </a:t>
            </a:r>
          </a:p>
          <a:p>
            <a:pPr marL="0" indent="0" algn="l"/>
            <a:r>
              <a:rPr lang="en-US" altLang="zh-TW" dirty="0"/>
              <a:t>-&gt; Binary Classification</a:t>
            </a:r>
          </a:p>
          <a:p>
            <a:pPr marL="0" lvl="0" indent="0" algn="l"/>
            <a:r>
              <a:rPr lang="en-US" altLang="zh-TW" sz="2000" b="1" u="sng" dirty="0"/>
              <a:t>Train / Test</a:t>
            </a:r>
            <a:r>
              <a:rPr lang="zh-TW" altLang="en-US" sz="2000" dirty="0"/>
              <a:t>：</a:t>
            </a:r>
            <a:r>
              <a:rPr lang="en-US" altLang="zh-TW" dirty="0"/>
              <a:t>8:2</a:t>
            </a:r>
          </a:p>
          <a:p>
            <a:pPr marL="0" lvl="0" indent="0" algn="l"/>
            <a:endParaRPr lang="en-US" altLang="zh-TW" dirty="0"/>
          </a:p>
          <a:p>
            <a:pPr marL="0" lvl="0" indent="0" algn="l"/>
            <a:endParaRPr lang="en-US" altLang="zh-TW" dirty="0"/>
          </a:p>
          <a:p>
            <a:pPr marL="0" lvl="0" indent="0" algn="l"/>
            <a:endParaRPr lang="en-US" altLang="zh-TW" dirty="0"/>
          </a:p>
          <a:p>
            <a:pPr marL="0" lvl="0" indent="0" algn="l"/>
            <a:endParaRPr lang="en-US" altLang="zh-TW" dirty="0"/>
          </a:p>
          <a:p>
            <a:pPr marL="0" lvl="0" indent="0"/>
            <a:endParaRPr lang="en-US" altLang="zh-TW" dirty="0"/>
          </a:p>
          <a:p>
            <a:pPr marL="0" lvl="0" indent="0"/>
            <a:endParaRPr lang="en-US" altLang="zh-TW" dirty="0"/>
          </a:p>
        </p:txBody>
      </p:sp>
      <p:sp>
        <p:nvSpPr>
          <p:cNvPr id="6" name="Google Shape;718;p66">
            <a:extLst>
              <a:ext uri="{FF2B5EF4-FFF2-40B4-BE49-F238E27FC236}">
                <a16:creationId xmlns:a16="http://schemas.microsoft.com/office/drawing/2014/main" id="{0FCB5D59-C7B6-8037-AE28-85659F1C4EAF}"/>
              </a:ext>
            </a:extLst>
          </p:cNvPr>
          <p:cNvSpPr txBox="1">
            <a:spLocks/>
          </p:cNvSpPr>
          <p:nvPr/>
        </p:nvSpPr>
        <p:spPr>
          <a:xfrm>
            <a:off x="520995" y="170772"/>
            <a:ext cx="8269260" cy="48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zh-TW" altLang="zh-TW" sz="3000" b="1" dirty="0"/>
              <a:t>心臟衰竭的臨床記錄</a:t>
            </a:r>
            <a:endParaRPr lang="en-US" altLang="zh-TW" sz="3000" b="1" dirty="0"/>
          </a:p>
          <a:p>
            <a:pPr marL="0" indent="0"/>
            <a:endParaRPr lang="en-US" altLang="zh-TW" dirty="0"/>
          </a:p>
        </p:txBody>
      </p:sp>
      <p:sp>
        <p:nvSpPr>
          <p:cNvPr id="2" name="Google Shape;718;p66">
            <a:extLst>
              <a:ext uri="{FF2B5EF4-FFF2-40B4-BE49-F238E27FC236}">
                <a16:creationId xmlns:a16="http://schemas.microsoft.com/office/drawing/2014/main" id="{9B4DD54A-1D13-ADE1-6709-47D74D8760D6}"/>
              </a:ext>
            </a:extLst>
          </p:cNvPr>
          <p:cNvSpPr txBox="1">
            <a:spLocks/>
          </p:cNvSpPr>
          <p:nvPr/>
        </p:nvSpPr>
        <p:spPr>
          <a:xfrm>
            <a:off x="1466364" y="2803207"/>
            <a:ext cx="3035984" cy="12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u="sng" dirty="0"/>
              <a:t>Train Dataset</a:t>
            </a:r>
            <a:r>
              <a:rPr lang="zh-TW" altLang="en-US" dirty="0"/>
              <a:t>：</a:t>
            </a:r>
            <a:r>
              <a:rPr lang="en-US" altLang="zh-TW" dirty="0"/>
              <a:t>239</a:t>
            </a:r>
            <a:r>
              <a:rPr lang="zh-TW" altLang="en-US" dirty="0"/>
              <a:t>筆</a:t>
            </a:r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</p:txBody>
      </p:sp>
      <p:sp>
        <p:nvSpPr>
          <p:cNvPr id="9" name="Google Shape;718;p66">
            <a:extLst>
              <a:ext uri="{FF2B5EF4-FFF2-40B4-BE49-F238E27FC236}">
                <a16:creationId xmlns:a16="http://schemas.microsoft.com/office/drawing/2014/main" id="{D5998E5B-0C89-85D7-C060-BC0E9945B224}"/>
              </a:ext>
            </a:extLst>
          </p:cNvPr>
          <p:cNvSpPr txBox="1">
            <a:spLocks/>
          </p:cNvSpPr>
          <p:nvPr/>
        </p:nvSpPr>
        <p:spPr>
          <a:xfrm>
            <a:off x="5194864" y="2793938"/>
            <a:ext cx="8269260" cy="12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u="sng" dirty="0"/>
              <a:t>Test Dataset</a:t>
            </a:r>
            <a:r>
              <a:rPr lang="zh-TW" altLang="en-US" dirty="0"/>
              <a:t>：</a:t>
            </a:r>
            <a:r>
              <a:rPr lang="en-US" altLang="zh-TW" dirty="0"/>
              <a:t>60</a:t>
            </a:r>
            <a:r>
              <a:rPr lang="zh-TW" altLang="en-US" dirty="0"/>
              <a:t>筆</a:t>
            </a:r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</p:txBody>
      </p:sp>
      <p:sp>
        <p:nvSpPr>
          <p:cNvPr id="11" name="Google Shape;718;p66">
            <a:extLst>
              <a:ext uri="{FF2B5EF4-FFF2-40B4-BE49-F238E27FC236}">
                <a16:creationId xmlns:a16="http://schemas.microsoft.com/office/drawing/2014/main" id="{9D4CDD36-4F96-AE97-E2DE-B69334EAEA8B}"/>
              </a:ext>
            </a:extLst>
          </p:cNvPr>
          <p:cNvSpPr txBox="1">
            <a:spLocks/>
          </p:cNvSpPr>
          <p:nvPr/>
        </p:nvSpPr>
        <p:spPr>
          <a:xfrm>
            <a:off x="5061149" y="852325"/>
            <a:ext cx="3035984" cy="12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 algn="l"/>
            <a:r>
              <a:rPr lang="en-US" altLang="zh-TW" sz="2000" b="1" u="sng" dirty="0"/>
              <a:t>All Dataset</a:t>
            </a:r>
            <a:r>
              <a:rPr lang="zh-TW" altLang="en-US" dirty="0"/>
              <a:t>：</a:t>
            </a:r>
            <a:r>
              <a:rPr lang="en-US" altLang="zh-TW" dirty="0"/>
              <a:t>299</a:t>
            </a:r>
            <a:r>
              <a:rPr lang="zh-TW" altLang="en-US" dirty="0"/>
              <a:t>筆</a:t>
            </a:r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 algn="l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F34D19-36FA-ADE2-D5D3-D132ABF0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43" y="1410814"/>
            <a:ext cx="3035984" cy="13457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1DC350F-C86A-7D8D-53CE-7DD85C8B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587" y="3343143"/>
            <a:ext cx="2825408" cy="12714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5E60CA2-5AD8-12F2-CC32-D0D2D5731C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763"/>
          <a:stretch/>
        </p:blipFill>
        <p:spPr>
          <a:xfrm>
            <a:off x="5016379" y="3297543"/>
            <a:ext cx="2941448" cy="13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246850" y="2612630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模型架構</a:t>
            </a:r>
            <a:endParaRPr dirty="0"/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/>
          <p:cNvGrpSpPr/>
          <p:nvPr/>
        </p:nvGrpSpPr>
        <p:grpSpPr>
          <a:xfrm rot="-5400000" flipH="1">
            <a:off x="275992" y="1615985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/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/>
          <p:cNvSpPr txBox="1">
            <a:spLocks noGrp="1"/>
          </p:cNvSpPr>
          <p:nvPr>
            <p:ph type="title"/>
          </p:nvPr>
        </p:nvSpPr>
        <p:spPr>
          <a:xfrm>
            <a:off x="720000" y="230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2LNN Model</a:t>
            </a:r>
            <a:endParaRPr sz="3000" dirty="0"/>
          </a:p>
        </p:txBody>
      </p:sp>
      <p:sp>
        <p:nvSpPr>
          <p:cNvPr id="1307" name="Google Shape;1307;p92"/>
          <p:cNvSpPr txBox="1"/>
          <p:nvPr/>
        </p:nvSpPr>
        <p:spPr>
          <a:xfrm>
            <a:off x="3351059" y="1060021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12個節點</a:t>
            </a:r>
            <a:r>
              <a:rPr lang="zh-TW" altLang="en-US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（</a:t>
            </a:r>
            <a:r>
              <a:rPr lang="en-US" altLang="zh-TW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12</a:t>
            </a:r>
            <a:r>
              <a:rPr lang="zh-TW" altLang="en-US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個特徵）</a:t>
            </a:r>
            <a:endParaRPr sz="1600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09" name="Google Shape;1309;p92"/>
          <p:cNvSpPr txBox="1"/>
          <p:nvPr/>
        </p:nvSpPr>
        <p:spPr>
          <a:xfrm>
            <a:off x="3338355" y="4034051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sz="1600" dirty="0" err="1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轉換為</a:t>
            </a:r>
            <a:r>
              <a:rPr lang="en" altLang="zh-TW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1個節點</a:t>
            </a:r>
            <a:r>
              <a:rPr lang="en" altLang="zh-TW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+ </a:t>
            </a:r>
            <a:r>
              <a:rPr lang="en" altLang="zh-TW" sz="1600" dirty="0" err="1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使用Xavier權重初始化</a:t>
            </a:r>
            <a:endParaRPr sz="1600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1" name="Google Shape;1311;p92"/>
          <p:cNvSpPr txBox="1"/>
          <p:nvPr/>
        </p:nvSpPr>
        <p:spPr>
          <a:xfrm>
            <a:off x="3351055" y="2614323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8個節點，進行正規化</a:t>
            </a:r>
            <a:endParaRPr sz="1600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3" name="Google Shape;1313;p92"/>
          <p:cNvSpPr txBox="1"/>
          <p:nvPr/>
        </p:nvSpPr>
        <p:spPr>
          <a:xfrm>
            <a:off x="3351059" y="1848077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轉換為8個節點 + </a:t>
            </a:r>
            <a:r>
              <a:rPr lang="en" sz="1600" dirty="0" err="1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使用Xavier權重初始化</a:t>
            </a:r>
            <a:endParaRPr sz="1600"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1803208" y="1023736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輸入層</a:t>
            </a:r>
            <a:endParaRPr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5" name="Google Shape;1315;p92"/>
          <p:cNvSpPr txBox="1"/>
          <p:nvPr/>
        </p:nvSpPr>
        <p:spPr>
          <a:xfrm>
            <a:off x="1803208" y="3985133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輸出層</a:t>
            </a:r>
            <a:r>
              <a:rPr lang="en-US" altLang="zh-TW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fc2</a:t>
            </a:r>
            <a:endParaRPr lang="zh-TW" altLang="en-US"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6" name="Google Shape;1316;p92"/>
          <p:cNvSpPr txBox="1"/>
          <p:nvPr/>
        </p:nvSpPr>
        <p:spPr>
          <a:xfrm>
            <a:off x="1803208" y="2578038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正規化層</a:t>
            </a:r>
          </a:p>
        </p:txBody>
      </p:sp>
      <p:sp>
        <p:nvSpPr>
          <p:cNvPr id="1317" name="Google Shape;1317;p92"/>
          <p:cNvSpPr txBox="1"/>
          <p:nvPr/>
        </p:nvSpPr>
        <p:spPr>
          <a:xfrm>
            <a:off x="1803220" y="1800628"/>
            <a:ext cx="1462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隱藏層</a:t>
            </a:r>
            <a:r>
              <a:rPr lang="en-US" altLang="zh-TW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fc1</a:t>
            </a:r>
            <a:endParaRPr lang="zh-TW" altLang="en-US"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8" name="Google Shape;1318;p92"/>
          <p:cNvSpPr/>
          <p:nvPr/>
        </p:nvSpPr>
        <p:spPr>
          <a:xfrm>
            <a:off x="1888559" y="938536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92"/>
          <p:cNvSpPr/>
          <p:nvPr/>
        </p:nvSpPr>
        <p:spPr>
          <a:xfrm>
            <a:off x="1888559" y="1715411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2"/>
          <p:cNvSpPr/>
          <p:nvPr/>
        </p:nvSpPr>
        <p:spPr>
          <a:xfrm>
            <a:off x="1888555" y="2492842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92"/>
          <p:cNvSpPr/>
          <p:nvPr/>
        </p:nvSpPr>
        <p:spPr>
          <a:xfrm>
            <a:off x="1888555" y="3865226"/>
            <a:ext cx="1291800" cy="57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2" name="Google Shape;1322;p92"/>
          <p:cNvCxnSpPr>
            <a:cxnSpLocks/>
            <a:stCxn id="1318" idx="1"/>
            <a:endCxn id="1319" idx="3"/>
          </p:cNvCxnSpPr>
          <p:nvPr/>
        </p:nvCxnSpPr>
        <p:spPr>
          <a:xfrm>
            <a:off x="2534459" y="1511236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92"/>
          <p:cNvCxnSpPr>
            <a:cxnSpLocks/>
            <a:stCxn id="1319" idx="1"/>
          </p:cNvCxnSpPr>
          <p:nvPr/>
        </p:nvCxnSpPr>
        <p:spPr>
          <a:xfrm>
            <a:off x="2534459" y="2288111"/>
            <a:ext cx="0" cy="2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92"/>
          <p:cNvCxnSpPr>
            <a:cxnSpLocks/>
            <a:stCxn id="1320" idx="1"/>
          </p:cNvCxnSpPr>
          <p:nvPr/>
        </p:nvCxnSpPr>
        <p:spPr>
          <a:xfrm flipH="1">
            <a:off x="2534447" y="3065542"/>
            <a:ext cx="8" cy="83442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311;p92">
            <a:extLst>
              <a:ext uri="{FF2B5EF4-FFF2-40B4-BE49-F238E27FC236}">
                <a16:creationId xmlns:a16="http://schemas.microsoft.com/office/drawing/2014/main" id="{41D4CA90-E797-95A3-1880-6D3BA800E3A1}"/>
              </a:ext>
            </a:extLst>
          </p:cNvPr>
          <p:cNvSpPr txBox="1"/>
          <p:nvPr/>
        </p:nvSpPr>
        <p:spPr>
          <a:xfrm>
            <a:off x="3180347" y="3324187"/>
            <a:ext cx="4410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 err="1">
                <a:solidFill>
                  <a:schemeClr val="bg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激活函數使用ReLU</a:t>
            </a:r>
            <a:endParaRPr sz="1600" b="1" dirty="0">
              <a:solidFill>
                <a:schemeClr val="bg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5214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2"/>
          <p:cNvSpPr txBox="1">
            <a:spLocks noGrp="1"/>
          </p:cNvSpPr>
          <p:nvPr>
            <p:ph type="title"/>
          </p:nvPr>
        </p:nvSpPr>
        <p:spPr>
          <a:xfrm>
            <a:off x="720000" y="281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2LNN Model</a:t>
            </a:r>
            <a:endParaRPr sz="30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76EA46E-EA2D-3DB8-C7A8-19F630BB9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14379"/>
              </p:ext>
            </p:extLst>
          </p:nvPr>
        </p:nvGraphicFramePr>
        <p:xfrm>
          <a:off x="1384300" y="1041400"/>
          <a:ext cx="6464300" cy="3396969"/>
        </p:xfrm>
        <a:graphic>
          <a:graphicData uri="http://schemas.openxmlformats.org/drawingml/2006/table">
            <a:tbl>
              <a:tblPr firstRow="1" bandRow="1">
                <a:tableStyleId>{71824E87-D491-4A08-8237-3262AF98014D}</a:tableStyleId>
              </a:tblPr>
              <a:tblGrid>
                <a:gridCol w="3232150">
                  <a:extLst>
                    <a:ext uri="{9D8B030D-6E8A-4147-A177-3AD203B41FA5}">
                      <a16:colId xmlns:a16="http://schemas.microsoft.com/office/drawing/2014/main" val="4156961956"/>
                    </a:ext>
                  </a:extLst>
                </a:gridCol>
                <a:gridCol w="3232150">
                  <a:extLst>
                    <a:ext uri="{9D8B030D-6E8A-4147-A177-3AD203B41FA5}">
                      <a16:colId xmlns:a16="http://schemas.microsoft.com/office/drawing/2014/main" val="3333469520"/>
                    </a:ext>
                  </a:extLst>
                </a:gridCol>
              </a:tblGrid>
              <a:tr h="1132323">
                <a:tc>
                  <a:txBody>
                    <a:bodyPr/>
                    <a:lstStyle/>
                    <a:p>
                      <a:pPr algn="ctr"/>
                      <a:endParaRPr lang="en-US" altLang="zh-TW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-US" altLang="zh-TW" sz="2000" b="1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Loss Function </a:t>
                      </a:r>
                      <a:endParaRPr lang="zh-TW" altLang="en-US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0" i="0" u="none" strike="noStrike" cap="none" dirty="0" err="1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BCEWithLogitsLoss</a:t>
                      </a:r>
                      <a:endParaRPr lang="en" altLang="zh-TW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endParaRPr lang="en" altLang="zh-TW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(</a:t>
                      </a:r>
                      <a:r>
                        <a:rPr lang="zh-TW" altLang="en-US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二元交叉熵損失函數</a:t>
                      </a:r>
                      <a:r>
                        <a:rPr lang="en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)</a:t>
                      </a:r>
                      <a:endParaRPr lang="zh-TW" altLang="en-US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917896"/>
                  </a:ext>
                </a:extLst>
              </a:tr>
              <a:tr h="1132323">
                <a:tc>
                  <a:txBody>
                    <a:bodyPr/>
                    <a:lstStyle/>
                    <a:p>
                      <a:pPr algn="ctr"/>
                      <a:endParaRPr lang="en-US" altLang="zh-TW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-US" altLang="zh-TW" sz="2000" b="1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Optimizer</a:t>
                      </a:r>
                      <a:endParaRPr lang="zh-TW" altLang="en-US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Adam</a:t>
                      </a:r>
                    </a:p>
                    <a:p>
                      <a:pPr algn="ctr"/>
                      <a:endParaRPr lang="en-US" altLang="zh-TW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-US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LR=0.01</a:t>
                      </a:r>
                      <a:endParaRPr lang="zh-TW" altLang="en-US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520138"/>
                  </a:ext>
                </a:extLst>
              </a:tr>
              <a:tr h="1132323">
                <a:tc>
                  <a:txBody>
                    <a:bodyPr/>
                    <a:lstStyle/>
                    <a:p>
                      <a:pPr algn="ctr"/>
                      <a:endParaRPr lang="en-US" altLang="zh-TW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-US" altLang="zh-TW" sz="2000" b="1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Scheduler</a:t>
                      </a:r>
                      <a:endParaRPr lang="zh-TW" altLang="en-US" sz="2000" b="1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0" u="none" strike="noStrike" cap="none" dirty="0" err="1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ExponentialLR</a:t>
                      </a:r>
                      <a:endParaRPr lang="en-US" altLang="zh-TW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endParaRPr lang="en-US" altLang="zh-TW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  <a:p>
                      <a:pPr algn="ctr"/>
                      <a:r>
                        <a:rPr lang="en-US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r (</a:t>
                      </a:r>
                      <a:r>
                        <a:rPr lang="zh-TW" altLang="en-US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衰減係數</a:t>
                      </a:r>
                      <a:r>
                        <a:rPr lang="en-US" altLang="zh-TW" sz="2000" b="0" i="0" u="none" strike="noStrike" cap="none" dirty="0">
                          <a:solidFill>
                            <a:schemeClr val="lt1"/>
                          </a:solidFill>
                          <a:latin typeface="IBM Plex Sans Medium"/>
                          <a:cs typeface="IBM Plex Sans Medium"/>
                          <a:sym typeface="Arial"/>
                        </a:rPr>
                        <a:t>)=0.95</a:t>
                      </a:r>
                      <a:endParaRPr lang="zh-TW" altLang="en-US" sz="2000" b="0" i="0" u="none" strike="noStrike" cap="none" dirty="0">
                        <a:solidFill>
                          <a:schemeClr val="lt1"/>
                        </a:solidFill>
                        <a:latin typeface="IBM Plex Sans Medium"/>
                        <a:cs typeface="IBM Plex Sans Medium"/>
                        <a:sym typeface="Arial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2023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459266" y="956377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39239" y="780877"/>
            <a:ext cx="55926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Weight-Tuning</a:t>
            </a:r>
            <a:endParaRPr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325916" y="1217369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" name="Google Shape;773;p70">
            <a:extLst>
              <a:ext uri="{FF2B5EF4-FFF2-40B4-BE49-F238E27FC236}">
                <a16:creationId xmlns:a16="http://schemas.microsoft.com/office/drawing/2014/main" id="{9F166EDE-561B-796F-4323-7D118E6D9F11}"/>
              </a:ext>
            </a:extLst>
          </p:cNvPr>
          <p:cNvGrpSpPr/>
          <p:nvPr/>
        </p:nvGrpSpPr>
        <p:grpSpPr>
          <a:xfrm>
            <a:off x="2258789" y="3843473"/>
            <a:ext cx="3765075" cy="484600"/>
            <a:chOff x="198225" y="4390550"/>
            <a:chExt cx="3765075" cy="484600"/>
          </a:xfrm>
        </p:grpSpPr>
        <p:sp>
          <p:nvSpPr>
            <p:cNvPr id="7" name="Google Shape;774;p70">
              <a:extLst>
                <a:ext uri="{FF2B5EF4-FFF2-40B4-BE49-F238E27FC236}">
                  <a16:creationId xmlns:a16="http://schemas.microsoft.com/office/drawing/2014/main" id="{050782A3-BDCC-C4EB-61C3-1B2336F41E3D}"/>
                </a:ext>
              </a:extLst>
            </p:cNvPr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5;p70">
              <a:extLst>
                <a:ext uri="{FF2B5EF4-FFF2-40B4-BE49-F238E27FC236}">
                  <a16:creationId xmlns:a16="http://schemas.microsoft.com/office/drawing/2014/main" id="{464E551B-84BE-9E02-B9E1-EAC707C94668}"/>
                </a:ext>
              </a:extLst>
            </p:cNvPr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79;p70">
            <a:extLst>
              <a:ext uri="{FF2B5EF4-FFF2-40B4-BE49-F238E27FC236}">
                <a16:creationId xmlns:a16="http://schemas.microsoft.com/office/drawing/2014/main" id="{99E890F1-83F6-6587-4553-8D129BC94741}"/>
              </a:ext>
            </a:extLst>
          </p:cNvPr>
          <p:cNvGrpSpPr/>
          <p:nvPr/>
        </p:nvGrpSpPr>
        <p:grpSpPr>
          <a:xfrm>
            <a:off x="3075291" y="4192602"/>
            <a:ext cx="1163678" cy="63948"/>
            <a:chOff x="3779200" y="1371600"/>
            <a:chExt cx="1992600" cy="109500"/>
          </a:xfrm>
        </p:grpSpPr>
        <p:sp>
          <p:nvSpPr>
            <p:cNvPr id="10" name="Google Shape;780;p70">
              <a:extLst>
                <a:ext uri="{FF2B5EF4-FFF2-40B4-BE49-F238E27FC236}">
                  <a16:creationId xmlns:a16="http://schemas.microsoft.com/office/drawing/2014/main" id="{AD8A5E02-83A6-18EF-675A-BB4FF1E264EA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1;p70">
              <a:extLst>
                <a:ext uri="{FF2B5EF4-FFF2-40B4-BE49-F238E27FC236}">
                  <a16:creationId xmlns:a16="http://schemas.microsoft.com/office/drawing/2014/main" id="{4B57A39D-F208-2280-6D61-A1EEFD58FB93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2;p70">
              <a:extLst>
                <a:ext uri="{FF2B5EF4-FFF2-40B4-BE49-F238E27FC236}">
                  <a16:creationId xmlns:a16="http://schemas.microsoft.com/office/drawing/2014/main" id="{A9329AD7-CD54-6245-8C8E-DE2E48D6EA30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3;p70">
              <a:extLst>
                <a:ext uri="{FF2B5EF4-FFF2-40B4-BE49-F238E27FC236}">
                  <a16:creationId xmlns:a16="http://schemas.microsoft.com/office/drawing/2014/main" id="{CCEFEC51-DEAD-B2B2-0BBE-3EA8EB938887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;p70">
              <a:extLst>
                <a:ext uri="{FF2B5EF4-FFF2-40B4-BE49-F238E27FC236}">
                  <a16:creationId xmlns:a16="http://schemas.microsoft.com/office/drawing/2014/main" id="{C81CA7BD-BBAF-28CD-831C-ECBCC9EC3CBF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5;p70">
              <a:extLst>
                <a:ext uri="{FF2B5EF4-FFF2-40B4-BE49-F238E27FC236}">
                  <a16:creationId xmlns:a16="http://schemas.microsoft.com/office/drawing/2014/main" id="{5E662763-7784-2718-574A-494812B162A0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61324471-161D-54AD-4E8C-D6A16B7706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9" r="467"/>
          <a:stretch/>
        </p:blipFill>
        <p:spPr bwMode="auto">
          <a:xfrm>
            <a:off x="2832066" y="2329177"/>
            <a:ext cx="3456073" cy="2458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162C5FF3-9A45-7196-DC89-E0CB67752311}"/>
              </a:ext>
            </a:extLst>
          </p:cNvPr>
          <p:cNvSpPr/>
          <p:nvPr/>
        </p:nvSpPr>
        <p:spPr>
          <a:xfrm>
            <a:off x="4370439" y="3295500"/>
            <a:ext cx="977900" cy="9017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3114092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465</Words>
  <Application>Microsoft Macintosh PowerPoint</Application>
  <PresentationFormat>如螢幕大小 (16:9)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Menlo</vt:lpstr>
      <vt:lpstr>IBM Plex Sans</vt:lpstr>
      <vt:lpstr>IBM Plex Sans Medium</vt:lpstr>
      <vt:lpstr>Arial</vt:lpstr>
      <vt:lpstr>Korean AI Agency Pitch Deck XL by Slidesgo</vt:lpstr>
      <vt:lpstr>心臟衰竭的預測</vt:lpstr>
      <vt:lpstr>Cramming</vt:lpstr>
      <vt:lpstr>資料集介紹</vt:lpstr>
      <vt:lpstr>PowerPoint 簡報</vt:lpstr>
      <vt:lpstr>PowerPoint 簡報</vt:lpstr>
      <vt:lpstr>模型架構</vt:lpstr>
      <vt:lpstr>2LNN Model</vt:lpstr>
      <vt:lpstr>2LNN Model</vt:lpstr>
      <vt:lpstr>Weight-Tuning</vt:lpstr>
      <vt:lpstr>PowerPoint 簡報</vt:lpstr>
      <vt:lpstr>EB_LG Model</vt:lpstr>
      <vt:lpstr>Network-Tuning</vt:lpstr>
      <vt:lpstr>1. Regularizing：</vt:lpstr>
      <vt:lpstr>Regularizing_LG_UA</vt:lpstr>
      <vt:lpstr>2. Dropout：</vt:lpstr>
      <vt:lpstr>2nd: Examine for all potentially irrelevant nodes</vt:lpstr>
      <vt:lpstr>Result: Regularizing_LG_UA + 2nd dropout</vt:lpstr>
      <vt:lpstr>Cramming</vt:lpstr>
      <vt:lpstr>Cramming_Ri_LG1_SO_MU </vt:lpstr>
      <vt:lpstr>Result of Cramming:</vt:lpstr>
      <vt:lpstr>Final Result</vt:lpstr>
      <vt:lpstr>Final WAN Model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心臟衰竭的預測</dc:title>
  <cp:lastModifiedBy>盧 柏瑜</cp:lastModifiedBy>
  <cp:revision>8</cp:revision>
  <dcterms:modified xsi:type="dcterms:W3CDTF">2024-06-18T07:41:37Z</dcterms:modified>
</cp:coreProperties>
</file>